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01"/>
  </p:handoutMasterIdLst>
  <p:sldIdLst>
    <p:sldId id="256" r:id="rId2"/>
    <p:sldId id="30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42"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346" r:id="rId32"/>
    <p:sldId id="348" r:id="rId33"/>
    <p:sldId id="345" r:id="rId34"/>
    <p:sldId id="347" r:id="rId35"/>
    <p:sldId id="343" r:id="rId36"/>
    <p:sldId id="350" r:id="rId37"/>
    <p:sldId id="344" r:id="rId38"/>
    <p:sldId id="349" r:id="rId39"/>
    <p:sldId id="324" r:id="rId40"/>
    <p:sldId id="325" r:id="rId41"/>
    <p:sldId id="351" r:id="rId42"/>
    <p:sldId id="352" r:id="rId43"/>
    <p:sldId id="353" r:id="rId44"/>
    <p:sldId id="354" r:id="rId45"/>
    <p:sldId id="284" r:id="rId46"/>
    <p:sldId id="285" r:id="rId47"/>
    <p:sldId id="286" r:id="rId48"/>
    <p:sldId id="287" r:id="rId49"/>
    <p:sldId id="288" r:id="rId50"/>
    <p:sldId id="290" r:id="rId51"/>
    <p:sldId id="291" r:id="rId52"/>
    <p:sldId id="292" r:id="rId53"/>
    <p:sldId id="293" r:id="rId54"/>
    <p:sldId id="294" r:id="rId55"/>
    <p:sldId id="295" r:id="rId56"/>
    <p:sldId id="296" r:id="rId57"/>
    <p:sldId id="297" r:id="rId58"/>
    <p:sldId id="298"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6" r:id="rId74"/>
    <p:sldId id="364" r:id="rId75"/>
    <p:sldId id="363" r:id="rId76"/>
    <p:sldId id="317" r:id="rId77"/>
    <p:sldId id="318" r:id="rId78"/>
    <p:sldId id="358" r:id="rId79"/>
    <p:sldId id="360" r:id="rId80"/>
    <p:sldId id="359" r:id="rId81"/>
    <p:sldId id="319" r:id="rId82"/>
    <p:sldId id="320" r:id="rId83"/>
    <p:sldId id="321" r:id="rId84"/>
    <p:sldId id="322" r:id="rId85"/>
    <p:sldId id="323" r:id="rId86"/>
    <p:sldId id="327" r:id="rId87"/>
    <p:sldId id="355" r:id="rId88"/>
    <p:sldId id="361" r:id="rId89"/>
    <p:sldId id="356" r:id="rId90"/>
    <p:sldId id="328" r:id="rId91"/>
    <p:sldId id="329" r:id="rId92"/>
    <p:sldId id="362" r:id="rId93"/>
    <p:sldId id="330" r:id="rId94"/>
    <p:sldId id="331" r:id="rId95"/>
    <p:sldId id="337" r:id="rId96"/>
    <p:sldId id="338" r:id="rId97"/>
    <p:sldId id="339" r:id="rId98"/>
    <p:sldId id="340" r:id="rId99"/>
    <p:sldId id="341" r:id="rId10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33FF"/>
    <a:srgbClr val="9BAE7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05" d="100"/>
          <a:sy n="105" d="100"/>
        </p:scale>
        <p:origin x="-78" y="-24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E355A0E-C38B-46A1-992B-9B4CF5CF9201}" type="datetimeFigureOut">
              <a:rPr lang="en-US" smtClean="0"/>
              <a:pPr/>
              <a:t>4/8/2015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0822579-DB8E-4BBA-BBA2-EF49D6FA2B0E}" type="slidenum">
              <a:rPr lang="en-US" smtClean="0"/>
              <a:pPr/>
              <a:t>‹#›</a:t>
            </a:fld>
            <a:endParaRPr lang="en-US"/>
          </a:p>
        </p:txBody>
      </p:sp>
    </p:spTree>
    <p:extLst>
      <p:ext uri="{BB962C8B-B14F-4D97-AF65-F5344CB8AC3E}">
        <p14:creationId xmlns:p14="http://schemas.microsoft.com/office/powerpoint/2010/main" xmlns="" val="29838581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4/8/2015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xmlns=""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ules.sos.state.ga.us/cgi-bin/page.cgi"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lexisnexis.com/hottopics/gacode/Default.as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eb.lexis.com/help/research/gh_search.asp"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lexisnexis.com/hottopics/gacode/Default.asp"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887107"/>
            <a:ext cx="7766936" cy="2631469"/>
          </a:xfrm>
        </p:spPr>
        <p:txBody>
          <a:bodyPr/>
          <a:lstStyle/>
          <a:p>
            <a:pPr algn="ctr"/>
            <a:r>
              <a:rPr lang="en-US" dirty="0" smtClean="0"/>
              <a:t>LEGAL RESEARCH FOR GEORGIA SUPERIOR COURT CLERKS</a:t>
            </a:r>
            <a:endParaRPr lang="en-US" dirty="0"/>
          </a:p>
        </p:txBody>
      </p:sp>
      <p:sp>
        <p:nvSpPr>
          <p:cNvPr id="3" name="Subtitle 2"/>
          <p:cNvSpPr>
            <a:spLocks noGrp="1"/>
          </p:cNvSpPr>
          <p:nvPr>
            <p:ph type="subTitle" idx="1"/>
          </p:nvPr>
        </p:nvSpPr>
        <p:spPr>
          <a:xfrm>
            <a:off x="1507067" y="4050833"/>
            <a:ext cx="7766936" cy="2158898"/>
          </a:xfrm>
        </p:spPr>
        <p:txBody>
          <a:bodyPr>
            <a:normAutofit/>
          </a:bodyPr>
          <a:lstStyle/>
          <a:p>
            <a:pPr algn="ctr"/>
            <a:r>
              <a:rPr lang="en-US" b="1" i="1" dirty="0" smtClean="0">
                <a:latin typeface="Bodoni MT" pitchFamily="18" charset="0"/>
              </a:rPr>
              <a:t>Robert L. Walker / Sarah C. Martin</a:t>
            </a:r>
            <a:endParaRPr lang="en-US" b="1" i="1" dirty="0">
              <a:latin typeface="Bodoni MT" pitchFamily="18" charset="0"/>
            </a:endParaRPr>
          </a:p>
          <a:p>
            <a:pPr algn="ctr"/>
            <a:r>
              <a:rPr lang="en-US" b="1" i="1" dirty="0">
                <a:latin typeface="Bodoni MT" pitchFamily="18" charset="0"/>
              </a:rPr>
              <a:t>JENKINS &amp; BOWEN, P.C.</a:t>
            </a:r>
          </a:p>
          <a:p>
            <a:pPr algn="ctr"/>
            <a:r>
              <a:rPr lang="en-US" b="1" i="1" dirty="0">
                <a:latin typeface="Bodoni MT" pitchFamily="18" charset="0"/>
              </a:rPr>
              <a:t>15 South Public </a:t>
            </a:r>
            <a:r>
              <a:rPr lang="en-US" b="1" i="1" dirty="0" smtClean="0">
                <a:latin typeface="Bodoni MT" pitchFamily="18" charset="0"/>
              </a:rPr>
              <a:t>Square, Cartersville</a:t>
            </a:r>
            <a:r>
              <a:rPr lang="en-US" b="1" i="1" dirty="0">
                <a:latin typeface="Bodoni MT" pitchFamily="18" charset="0"/>
              </a:rPr>
              <a:t>, Georgia  30120</a:t>
            </a:r>
          </a:p>
          <a:p>
            <a:pPr algn="ctr"/>
            <a:r>
              <a:rPr lang="en-US" b="1" i="1" dirty="0" smtClean="0">
                <a:latin typeface="Bodoni MT" pitchFamily="18" charset="0"/>
              </a:rPr>
              <a:t>   (</a:t>
            </a:r>
            <a:r>
              <a:rPr lang="en-US" b="1" i="1" dirty="0">
                <a:latin typeface="Bodoni MT" pitchFamily="18" charset="0"/>
              </a:rPr>
              <a:t>770) </a:t>
            </a:r>
            <a:r>
              <a:rPr lang="en-US" b="1" i="1" dirty="0" smtClean="0">
                <a:latin typeface="Bodoni MT" pitchFamily="18" charset="0"/>
              </a:rPr>
              <a:t>387-1373</a:t>
            </a:r>
          </a:p>
          <a:p>
            <a:pPr algn="ctr"/>
            <a:r>
              <a:rPr lang="en-US" b="1" i="1" dirty="0" smtClean="0">
                <a:latin typeface="Bodoni MT" pitchFamily="18" charset="0"/>
              </a:rPr>
              <a:t>www.ga-lawyers.pro</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3583208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866775"/>
            <a:ext cx="9070802" cy="819150"/>
          </a:xfrm>
        </p:spPr>
        <p:txBody>
          <a:bodyPr>
            <a:noAutofit/>
          </a:bodyPr>
          <a:lstStyle/>
          <a:p>
            <a:r>
              <a:rPr lang="en-US" b="1" i="1" dirty="0"/>
              <a:t>The Official Code of Georgia Annotated</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578100"/>
            <a:ext cx="8596668" cy="3463262"/>
          </a:xfrm>
        </p:spPr>
        <p:txBody>
          <a:bodyPr>
            <a:normAutofit/>
          </a:bodyPr>
          <a:lstStyle/>
          <a:p>
            <a:pPr lvl="1"/>
            <a:r>
              <a:rPr lang="en-US" sz="2400" b="1" dirty="0"/>
              <a:t>How is it arranged?</a:t>
            </a:r>
            <a:endParaRPr lang="en-US" sz="2400" dirty="0"/>
          </a:p>
          <a:p>
            <a:pPr lvl="2">
              <a:buFont typeface="Wingdings" panose="05000000000000000000" pitchFamily="2" charset="2"/>
              <a:buChar char="Ø"/>
            </a:pPr>
            <a:r>
              <a:rPr lang="en-US" sz="2400" b="1" dirty="0"/>
              <a:t>United States Constitution</a:t>
            </a:r>
            <a:endParaRPr lang="en-US" sz="2400" dirty="0"/>
          </a:p>
          <a:p>
            <a:pPr lvl="2">
              <a:buFont typeface="Wingdings" panose="05000000000000000000" pitchFamily="2" charset="2"/>
              <a:buChar char="Ø"/>
            </a:pPr>
            <a:r>
              <a:rPr lang="en-US" sz="2400" b="1" dirty="0"/>
              <a:t>Georgia Constitution </a:t>
            </a:r>
            <a:endParaRPr lang="en-US" sz="2400" dirty="0"/>
          </a:p>
          <a:p>
            <a:pPr lvl="2">
              <a:buFont typeface="Wingdings" panose="05000000000000000000" pitchFamily="2" charset="2"/>
              <a:buChar char="Ø"/>
            </a:pPr>
            <a:r>
              <a:rPr lang="en-US" sz="2400" b="1" dirty="0"/>
              <a:t>Georgia </a:t>
            </a:r>
            <a:r>
              <a:rPr lang="en-US" sz="2400" b="1" dirty="0" smtClean="0"/>
              <a:t>Code</a:t>
            </a:r>
          </a:p>
          <a:p>
            <a:pPr lvl="2">
              <a:buFont typeface="Wingdings" panose="05000000000000000000" pitchFamily="2" charset="2"/>
              <a:buChar char="Ø"/>
            </a:pPr>
            <a:r>
              <a:rPr lang="en-US" sz="2400" b="1" dirty="0" smtClean="0"/>
              <a:t>State and Local Court rules</a:t>
            </a:r>
            <a:endParaRPr lang="en-US" sz="2400" dirty="0"/>
          </a:p>
          <a:p>
            <a:pPr>
              <a:buFont typeface="Wingdings" panose="05000000000000000000" pitchFamily="2" charset="2"/>
              <a:buChar char="Ø"/>
            </a:pPr>
            <a:endParaRPr lang="en-US" sz="2400" dirty="0"/>
          </a:p>
        </p:txBody>
      </p:sp>
    </p:spTree>
    <p:extLst>
      <p:ext uri="{BB962C8B-B14F-4D97-AF65-F5344CB8AC3E}">
        <p14:creationId xmlns:p14="http://schemas.microsoft.com/office/powerpoint/2010/main" xmlns="" val="1124127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47902" y="2715490"/>
            <a:ext cx="5349393" cy="3555133"/>
          </a:xfrm>
        </p:spPr>
        <p:txBody>
          <a:bodyPr>
            <a:noAutofit/>
          </a:bodyPr>
          <a:lstStyle/>
          <a:p>
            <a:pPr lvl="1"/>
            <a:r>
              <a:rPr lang="en-US" sz="2400" b="1" dirty="0"/>
              <a:t>The Georgia Code</a:t>
            </a:r>
            <a:endParaRPr lang="en-US" sz="2400" dirty="0"/>
          </a:p>
          <a:p>
            <a:pPr lvl="2">
              <a:buFont typeface="Wingdings" panose="05000000000000000000" pitchFamily="2" charset="2"/>
              <a:buChar char="Ø"/>
            </a:pPr>
            <a:r>
              <a:rPr lang="en-US" sz="2400" b="1" dirty="0"/>
              <a:t>The Code is made up of a total of 53 “Titles”</a:t>
            </a:r>
            <a:endParaRPr lang="en-US" sz="2400" dirty="0"/>
          </a:p>
          <a:p>
            <a:pPr>
              <a:buFont typeface="Wingdings" panose="05000000000000000000" pitchFamily="2" charset="2"/>
              <a:buChar char="Ø"/>
            </a:pPr>
            <a:endParaRPr lang="en-US" sz="2400" dirty="0"/>
          </a:p>
        </p:txBody>
      </p:sp>
      <p:pic>
        <p:nvPicPr>
          <p:cNvPr id="7" name="Picture 6"/>
          <p:cNvPicPr/>
          <p:nvPr/>
        </p:nvPicPr>
        <p:blipFill>
          <a:blip r:embed="rId3"/>
          <a:stretch>
            <a:fillRect/>
          </a:stretch>
        </p:blipFill>
        <p:spPr>
          <a:xfrm>
            <a:off x="4856018" y="1406525"/>
            <a:ext cx="5943600" cy="5137785"/>
          </a:xfrm>
          <a:prstGeom prst="rect">
            <a:avLst/>
          </a:prstGeom>
        </p:spPr>
      </p:pic>
    </p:spTree>
    <p:extLst>
      <p:ext uri="{BB962C8B-B14F-4D97-AF65-F5344CB8AC3E}">
        <p14:creationId xmlns:p14="http://schemas.microsoft.com/office/powerpoint/2010/main" xmlns="" val="3397122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2">
              <a:buFont typeface="Wingdings" panose="05000000000000000000" pitchFamily="2" charset="2"/>
              <a:buChar char="Ø"/>
            </a:pPr>
            <a:r>
              <a:rPr lang="en-US" sz="2400" b="1" dirty="0" smtClean="0"/>
              <a:t>The </a:t>
            </a:r>
            <a:r>
              <a:rPr lang="en-US" sz="2400" b="1" dirty="0"/>
              <a:t>Code is arranged alphabetically based on topics</a:t>
            </a:r>
            <a:r>
              <a:rPr lang="en-US" sz="2400" b="1" i="1" dirty="0"/>
              <a:t>. </a:t>
            </a:r>
            <a:r>
              <a:rPr lang="en-US" sz="2400" b="1" dirty="0"/>
              <a:t>For example:</a:t>
            </a:r>
            <a:endParaRPr lang="en-US" sz="2400" dirty="0"/>
          </a:p>
          <a:p>
            <a:pPr lvl="3">
              <a:buFont typeface="Wingdings" panose="05000000000000000000" pitchFamily="2" charset="2"/>
              <a:buChar char="§"/>
            </a:pPr>
            <a:r>
              <a:rPr lang="en-US" sz="2400" b="1" dirty="0"/>
              <a:t>Title 9 is Civil Practice</a:t>
            </a:r>
            <a:endParaRPr lang="en-US" sz="2400" dirty="0"/>
          </a:p>
          <a:p>
            <a:pPr lvl="3">
              <a:buFont typeface="Wingdings" panose="05000000000000000000" pitchFamily="2" charset="2"/>
              <a:buChar char="§"/>
            </a:pPr>
            <a:r>
              <a:rPr lang="en-US" sz="2400" b="1" dirty="0"/>
              <a:t>Title 15 is Courts</a:t>
            </a:r>
            <a:endParaRPr lang="en-US" sz="2400" dirty="0"/>
          </a:p>
          <a:p>
            <a:pPr lvl="3">
              <a:buFont typeface="Wingdings" panose="05000000000000000000" pitchFamily="2" charset="2"/>
              <a:buChar char="§"/>
            </a:pPr>
            <a:r>
              <a:rPr lang="en-US" sz="2400" b="1" dirty="0"/>
              <a:t>Title 17 is Criminal Procedure</a:t>
            </a:r>
            <a:endParaRPr lang="en-US" sz="2400" dirty="0"/>
          </a:p>
          <a:p>
            <a:pPr lvl="3">
              <a:buFont typeface="Wingdings" panose="05000000000000000000" pitchFamily="2" charset="2"/>
              <a:buChar char="§"/>
            </a:pPr>
            <a:r>
              <a:rPr lang="en-US" sz="2400" b="1" dirty="0"/>
              <a:t>Title 44 is Property</a:t>
            </a:r>
            <a:endParaRPr lang="en-US" sz="2400" dirty="0"/>
          </a:p>
          <a:p>
            <a:pPr>
              <a:buFont typeface="Wingdings" panose="05000000000000000000" pitchFamily="2" charset="2"/>
              <a:buChar char="Ø"/>
            </a:pPr>
            <a:endParaRPr lang="en-US" sz="2400" dirty="0"/>
          </a:p>
        </p:txBody>
      </p:sp>
    </p:spTree>
    <p:extLst>
      <p:ext uri="{BB962C8B-B14F-4D97-AF65-F5344CB8AC3E}">
        <p14:creationId xmlns:p14="http://schemas.microsoft.com/office/powerpoint/2010/main" xmlns="" val="54311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27839" y="2305188"/>
            <a:ext cx="7625311" cy="3848100"/>
          </a:xfrm>
        </p:spPr>
        <p:txBody>
          <a:bodyPr>
            <a:noAutofit/>
          </a:bodyPr>
          <a:lstStyle/>
          <a:p>
            <a:pPr lvl="1"/>
            <a:r>
              <a:rPr lang="en-US" sz="2400" b="1" dirty="0" smtClean="0"/>
              <a:t>Within </a:t>
            </a:r>
            <a:r>
              <a:rPr lang="en-US" sz="2400" b="1" dirty="0"/>
              <a:t>each title are “Chapters</a:t>
            </a:r>
            <a:r>
              <a:rPr lang="en-US" sz="2400" b="1" dirty="0" smtClean="0"/>
              <a:t>”</a:t>
            </a:r>
            <a:endParaRPr lang="en-US" sz="2400" dirty="0"/>
          </a:p>
        </p:txBody>
      </p:sp>
      <p:pic>
        <p:nvPicPr>
          <p:cNvPr id="7" name="Picture 6"/>
          <p:cNvPicPr/>
          <p:nvPr/>
        </p:nvPicPr>
        <p:blipFill>
          <a:blip r:embed="rId3"/>
          <a:stretch>
            <a:fillRect/>
          </a:stretch>
        </p:blipFill>
        <p:spPr>
          <a:xfrm>
            <a:off x="5345688" y="1283709"/>
            <a:ext cx="4588021" cy="5574291"/>
          </a:xfrm>
          <a:prstGeom prst="rect">
            <a:avLst/>
          </a:prstGeom>
        </p:spPr>
      </p:pic>
    </p:spTree>
    <p:extLst>
      <p:ext uri="{BB962C8B-B14F-4D97-AF65-F5344CB8AC3E}">
        <p14:creationId xmlns:p14="http://schemas.microsoft.com/office/powerpoint/2010/main" xmlns="" val="2047093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3345" y="2710873"/>
            <a:ext cx="5056910" cy="1570182"/>
          </a:xfrm>
        </p:spPr>
        <p:txBody>
          <a:bodyPr>
            <a:noAutofit/>
          </a:bodyPr>
          <a:lstStyle/>
          <a:p>
            <a:pPr marL="234950" lvl="2">
              <a:buFont typeface="Wingdings" panose="05000000000000000000" pitchFamily="2" charset="2"/>
              <a:buChar char="Ø"/>
            </a:pPr>
            <a:r>
              <a:rPr lang="en-US" sz="2400" b="1" dirty="0"/>
              <a:t>Some chapters have “Articles” within each </a:t>
            </a:r>
            <a:r>
              <a:rPr lang="en-US" sz="2400" b="1" dirty="0" smtClean="0"/>
              <a:t>chapter</a:t>
            </a:r>
            <a:endParaRPr lang="en-US" sz="2400" dirty="0"/>
          </a:p>
        </p:txBody>
      </p:sp>
      <p:pic>
        <p:nvPicPr>
          <p:cNvPr id="7" name="Picture 6"/>
          <p:cNvPicPr/>
          <p:nvPr/>
        </p:nvPicPr>
        <p:blipFill>
          <a:blip r:embed="rId3"/>
          <a:stretch>
            <a:fillRect/>
          </a:stretch>
        </p:blipFill>
        <p:spPr>
          <a:xfrm>
            <a:off x="6705601" y="1157144"/>
            <a:ext cx="4107440" cy="5700856"/>
          </a:xfrm>
          <a:prstGeom prst="rect">
            <a:avLst/>
          </a:prstGeom>
        </p:spPr>
      </p:pic>
    </p:spTree>
    <p:extLst>
      <p:ext uri="{BB962C8B-B14F-4D97-AF65-F5344CB8AC3E}">
        <p14:creationId xmlns:p14="http://schemas.microsoft.com/office/powerpoint/2010/main" xmlns="" val="111180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2">
              <a:buFont typeface="Wingdings" panose="05000000000000000000" pitchFamily="2" charset="2"/>
              <a:buChar char="Ø"/>
            </a:pPr>
            <a:r>
              <a:rPr lang="en-US" sz="2400" b="1" dirty="0"/>
              <a:t>We then get to a “Section” within each article or chapter that gives us our full citation</a:t>
            </a:r>
            <a:endParaRPr lang="en-US" sz="2400" dirty="0"/>
          </a:p>
          <a:p>
            <a:pPr lvl="2">
              <a:buFont typeface="Wingdings" panose="05000000000000000000" pitchFamily="2" charset="2"/>
              <a:buChar char="Ø"/>
            </a:pPr>
            <a:r>
              <a:rPr lang="en-US" sz="2400" b="1" dirty="0"/>
              <a:t>Example: O.C.G.A. 9-11-26</a:t>
            </a:r>
            <a:endParaRPr lang="en-US" sz="2400" dirty="0"/>
          </a:p>
          <a:p>
            <a:pPr lvl="3">
              <a:buFont typeface="Wingdings" panose="05000000000000000000" pitchFamily="2" charset="2"/>
              <a:buChar char="§"/>
            </a:pPr>
            <a:r>
              <a:rPr lang="en-US" sz="2400" b="1" dirty="0"/>
              <a:t>This would be found in Title 9, Chapter 11, Section </a:t>
            </a:r>
            <a:r>
              <a:rPr lang="en-US" sz="2400" b="1" dirty="0" smtClean="0"/>
              <a:t>26</a:t>
            </a:r>
            <a:endParaRPr lang="en-US" sz="2400" dirty="0"/>
          </a:p>
        </p:txBody>
      </p:sp>
    </p:spTree>
    <p:extLst>
      <p:ext uri="{BB962C8B-B14F-4D97-AF65-F5344CB8AC3E}">
        <p14:creationId xmlns:p14="http://schemas.microsoft.com/office/powerpoint/2010/main" xmlns="" val="571879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8" name="Content Placeholder 7"/>
          <p:cNvPicPr>
            <a:picLocks noGrp="1"/>
          </p:cNvPicPr>
          <p:nvPr>
            <p:ph idx="1"/>
          </p:nvPr>
        </p:nvPicPr>
        <p:blipFill>
          <a:blip r:embed="rId3"/>
          <a:stretch>
            <a:fillRect/>
          </a:stretch>
        </p:blipFill>
        <p:spPr>
          <a:xfrm>
            <a:off x="1491675" y="1834132"/>
            <a:ext cx="3606800" cy="5023867"/>
          </a:xfrm>
          <a:prstGeom prst="rect">
            <a:avLst/>
          </a:prstGeom>
        </p:spPr>
      </p:pic>
      <p:cxnSp>
        <p:nvCxnSpPr>
          <p:cNvPr id="9" name="Straight Connector 8"/>
          <p:cNvCxnSpPr/>
          <p:nvPr/>
        </p:nvCxnSpPr>
        <p:spPr>
          <a:xfrm flipV="1">
            <a:off x="3295075" y="2892501"/>
            <a:ext cx="2142256" cy="188820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5098475" y="3991173"/>
            <a:ext cx="4801673" cy="1164721"/>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3295075" y="4785486"/>
            <a:ext cx="1803400" cy="37040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p:cNvPicPr>
            <a:picLocks/>
          </p:cNvPicPr>
          <p:nvPr/>
        </p:nvPicPr>
        <p:blipFill rotWithShape="1">
          <a:blip r:embed="rId3"/>
          <a:srcRect l="49861" t="59196" b="33726"/>
          <a:stretch/>
        </p:blipFill>
        <p:spPr>
          <a:xfrm>
            <a:off x="5437331" y="2919546"/>
            <a:ext cx="4462817" cy="1044582"/>
          </a:xfrm>
          <a:prstGeom prst="rect">
            <a:avLst/>
          </a:prstGeom>
          <a:ln w="38100">
            <a:solidFill>
              <a:schemeClr val="accent2"/>
            </a:solidFill>
          </a:ln>
        </p:spPr>
      </p:pic>
    </p:spTree>
    <p:extLst>
      <p:ext uri="{BB962C8B-B14F-4D97-AF65-F5344CB8AC3E}">
        <p14:creationId xmlns:p14="http://schemas.microsoft.com/office/powerpoint/2010/main" xmlns="" val="3380916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10" name="Content Placeholder 9" descr="Machine generated alternative text:&#10;9-11-26. &#10;(a) nwthods. may obtain discoæ-y by one &#10;Of Eminution &#10;production Of &#10;things to other for &#10;and physical and r«4uegtS &#10;admi&quot;ion, Unle— under (c) Of &#10;this Cc&quot; section, frequency of use of t.h— is limited. &#10;(b) Scope of discovery. Unlesg by order of the &#10;court in with this chapter, scope of discovery is as &#10;(I) In general. Parties may obtain disujvery regu-ding any mat- &#10;ter, vivileged, which is the subject in &#10;the whether it relates to tlw claim defense Of the &#10;party R &quot;king discovery to claim or Of any otheff party, &#10;includrng the nature, "/>
          <p:cNvPicPr>
            <a:picLocks noGrp="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134522" y="3780631"/>
            <a:ext cx="3371850" cy="2066925"/>
          </a:xfrm>
          <a:prstGeom prst="rect">
            <a:avLst/>
          </a:prstGeom>
          <a:noFill/>
          <a:ln>
            <a:noFill/>
          </a:ln>
        </p:spPr>
      </p:pic>
      <p:pic>
        <p:nvPicPr>
          <p:cNvPr id="11" name="Picture 10" descr="Machine generated alternative text:&#10;9.11-26 &#10;CIVIL PRACTICE &#10;9-11-26 &#10;He that tb i. &#10;no and the circumstances are that a failure to &#10;the response is, in gubstanee, a knowing &#10;(3) A duty to may by Of the &#10;agree—t of the parties, at any time to trial &#10;new for supplementation Of priw (Ga. L. 1966, p. &#10;609, 26:Ga.1- 1967. p, 226,' 13; Ga. L 1972,p 1; Ga. L. &#10;1984,p. 22.' 1987, p. 3, 1993, p_ 91.' 9.) &#10;17.1.'.9,1 &#10;in 1985. &#10;U — of &#10;of Rale 26, 28 &#10;USC &#10;Civil &#10;BAL (1967). &#10;L, 299 &#10;with &#10;W— p—i.l w,t- &#10;Talk &#10;Gx St. a &#10;42 &#10;— Rush &#10;of Automatic in &#10;With 27 C.. &#10;St. 24 &#10;—k 24 &#10;availahte &#10;Ga. l, 814 &#10;Lie &#10;setting,&quot; la Ga. &#10;in Civil &#10;st. &#10;ser &#10;t. Ou 21 G.. L &#10;429 &#10;JUDICIAL DECISIONS "/>
          <p:cNvPicPr/>
          <p:nvPr/>
        </p:nvPicPr>
        <p:blipFill>
          <a:blip r:embed="rId4">
            <a:extLst>
              <a:ext uri="{28A0092B-C50C-407E-A947-70E740481C1C}">
                <a14:useLocalDpi xmlns:a14="http://schemas.microsoft.com/office/drawing/2010/main" xmlns="" val="0"/>
              </a:ext>
            </a:extLst>
          </a:blip>
          <a:srcRect/>
          <a:stretch>
            <a:fillRect/>
          </a:stretch>
        </p:blipFill>
        <p:spPr bwMode="auto">
          <a:xfrm>
            <a:off x="5048431" y="1485907"/>
            <a:ext cx="3459480" cy="5236210"/>
          </a:xfrm>
          <a:prstGeom prst="rect">
            <a:avLst/>
          </a:prstGeom>
          <a:noFill/>
          <a:ln>
            <a:noFill/>
          </a:ln>
        </p:spPr>
      </p:pic>
    </p:spTree>
    <p:extLst>
      <p:ext uri="{BB962C8B-B14F-4D97-AF65-F5344CB8AC3E}">
        <p14:creationId xmlns:p14="http://schemas.microsoft.com/office/powerpoint/2010/main" xmlns="" val="3154738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87375"/>
            <a:ext cx="7445202" cy="819150"/>
          </a:xfrm>
        </p:spPr>
        <p:txBody>
          <a:bodyPr>
            <a:noAutofit/>
          </a:bodyPr>
          <a:lstStyle/>
          <a:p>
            <a:r>
              <a:rPr lang="en-US" sz="4500" b="1" dirty="0" smtClean="0"/>
              <a:t>FYI!</a:t>
            </a:r>
            <a:endParaRPr lang="en-US" sz="45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677334" y="2489200"/>
            <a:ext cx="8596668" cy="3848100"/>
          </a:xfrm>
        </p:spPr>
        <p:txBody>
          <a:bodyPr>
            <a:noAutofit/>
          </a:bodyPr>
          <a:lstStyle/>
          <a:p>
            <a:pPr lvl="1"/>
            <a:r>
              <a:rPr lang="en-US" sz="2400" b="1" dirty="0" smtClean="0"/>
              <a:t>Provisions </a:t>
            </a:r>
            <a:r>
              <a:rPr lang="en-US" sz="2400" b="1" dirty="0"/>
              <a:t>relating to Superior Court Clerks</a:t>
            </a:r>
            <a:endParaRPr lang="en-US" sz="2400" dirty="0"/>
          </a:p>
          <a:p>
            <a:pPr lvl="2">
              <a:buFont typeface="Wingdings" panose="05000000000000000000" pitchFamily="2" charset="2"/>
              <a:buChar char="Ø"/>
            </a:pPr>
            <a:r>
              <a:rPr lang="en-US" sz="2400" b="1" dirty="0"/>
              <a:t>Title 15, Chapter 6, Article 2</a:t>
            </a:r>
            <a:endParaRPr lang="en-US" sz="2400" dirty="0"/>
          </a:p>
          <a:p>
            <a:pPr lvl="2">
              <a:buFont typeface="Wingdings" panose="05000000000000000000" pitchFamily="2" charset="2"/>
              <a:buChar char="Ø"/>
            </a:pPr>
            <a:r>
              <a:rPr lang="en-US" sz="2400" b="1" dirty="0"/>
              <a:t>O.C.G.A. § 15-6-50 through O.C.G.A. § 15-6-100</a:t>
            </a:r>
            <a:endParaRPr lang="en-US" sz="2400" dirty="0"/>
          </a:p>
          <a:p>
            <a:pPr lvl="2">
              <a:buFont typeface="Wingdings" panose="05000000000000000000" pitchFamily="2" charset="2"/>
              <a:buChar char="Ø"/>
            </a:pPr>
            <a:r>
              <a:rPr lang="en-US" sz="2400" b="1" dirty="0"/>
              <a:t>O.C.G.A. §§ 15-6-61 and 15-6-62 – Duties of Superior Court Clerks</a:t>
            </a:r>
            <a:endParaRPr lang="en-US" sz="2400" dirty="0"/>
          </a:p>
        </p:txBody>
      </p:sp>
    </p:spTree>
    <p:extLst>
      <p:ext uri="{BB962C8B-B14F-4D97-AF65-F5344CB8AC3E}">
        <p14:creationId xmlns:p14="http://schemas.microsoft.com/office/powerpoint/2010/main" xmlns="" val="3929277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989943"/>
            <a:ext cx="4567162" cy="2891744"/>
          </a:xfrm>
        </p:spPr>
        <p:txBody>
          <a:bodyPr>
            <a:noAutofit/>
          </a:bodyPr>
          <a:lstStyle/>
          <a:p>
            <a:pPr marL="347663" lvl="2"/>
            <a:r>
              <a:rPr lang="en-US" sz="2400" b="1" dirty="0"/>
              <a:t>Using the Table of Contents at the beginning of each </a:t>
            </a:r>
            <a:r>
              <a:rPr lang="en-US" sz="2400" b="1" dirty="0" smtClean="0"/>
              <a:t>Title</a:t>
            </a:r>
          </a:p>
          <a:p>
            <a:pPr lvl="2"/>
            <a:endParaRPr lang="en-US" sz="2400" dirty="0"/>
          </a:p>
        </p:txBody>
      </p:sp>
      <p:pic>
        <p:nvPicPr>
          <p:cNvPr id="7" name="Picture 6"/>
          <p:cNvPicPr/>
          <p:nvPr/>
        </p:nvPicPr>
        <p:blipFill>
          <a:blip r:embed="rId3"/>
          <a:stretch>
            <a:fillRect/>
          </a:stretch>
        </p:blipFill>
        <p:spPr>
          <a:xfrm>
            <a:off x="5504197" y="1841954"/>
            <a:ext cx="3495675" cy="4429125"/>
          </a:xfrm>
          <a:prstGeom prst="rect">
            <a:avLst/>
          </a:prstGeom>
        </p:spPr>
      </p:pic>
    </p:spTree>
    <p:extLst>
      <p:ext uri="{BB962C8B-B14F-4D97-AF65-F5344CB8AC3E}">
        <p14:creationId xmlns:p14="http://schemas.microsoft.com/office/powerpoint/2010/main" xmlns="" val="3780481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55" y="1155700"/>
            <a:ext cx="9199225" cy="1320800"/>
          </a:xfrm>
        </p:spPr>
        <p:txBody>
          <a:bodyPr>
            <a:normAutofit/>
          </a:bodyPr>
          <a:lstStyle/>
          <a:p>
            <a:pPr lvl="0"/>
            <a:r>
              <a:rPr lang="en-US" b="1" dirty="0" smtClean="0"/>
              <a:t>Introduction to Legal Research in Georgia</a:t>
            </a:r>
            <a:endParaRPr lang="en-US" dirty="0"/>
          </a:p>
        </p:txBody>
      </p:sp>
      <p:sp>
        <p:nvSpPr>
          <p:cNvPr id="3" name="Content Placeholder 2"/>
          <p:cNvSpPr>
            <a:spLocks noGrp="1"/>
          </p:cNvSpPr>
          <p:nvPr>
            <p:ph idx="1"/>
          </p:nvPr>
        </p:nvSpPr>
        <p:spPr>
          <a:xfrm>
            <a:off x="524934" y="2864427"/>
            <a:ext cx="8596668" cy="2720033"/>
          </a:xfrm>
        </p:spPr>
        <p:txBody>
          <a:bodyPr>
            <a:noAutofit/>
          </a:bodyPr>
          <a:lstStyle/>
          <a:p>
            <a:pPr lvl="1"/>
            <a:r>
              <a:rPr lang="en-US" sz="2400" b="1" dirty="0"/>
              <a:t>What are the “types” of law in Georgia?</a:t>
            </a:r>
            <a:endParaRPr lang="en-US" sz="2400" dirty="0"/>
          </a:p>
          <a:p>
            <a:pPr lvl="2">
              <a:buFont typeface="Wingdings" panose="05000000000000000000" pitchFamily="2" charset="2"/>
              <a:buChar char="Ø"/>
            </a:pPr>
            <a:r>
              <a:rPr lang="en-US" sz="2400" b="1" dirty="0"/>
              <a:t>3 main types</a:t>
            </a:r>
            <a:endParaRPr lang="en-US" sz="2400" dirty="0"/>
          </a:p>
          <a:p>
            <a:pPr lvl="3">
              <a:buFont typeface="Wingdings" panose="05000000000000000000" pitchFamily="2" charset="2"/>
              <a:buChar char="§"/>
            </a:pPr>
            <a:r>
              <a:rPr lang="en-US" sz="2400" b="1" dirty="0"/>
              <a:t>Statutory Law</a:t>
            </a:r>
            <a:endParaRPr lang="en-US" sz="2400" dirty="0"/>
          </a:p>
          <a:p>
            <a:pPr lvl="3">
              <a:buFont typeface="Wingdings" panose="05000000000000000000" pitchFamily="2" charset="2"/>
              <a:buChar char="§"/>
            </a:pPr>
            <a:r>
              <a:rPr lang="en-US" sz="2400" b="1" dirty="0"/>
              <a:t>Case Law</a:t>
            </a:r>
            <a:endParaRPr lang="en-US" sz="2400" dirty="0"/>
          </a:p>
          <a:p>
            <a:pPr lvl="3">
              <a:buFont typeface="Wingdings" panose="05000000000000000000" pitchFamily="2" charset="2"/>
              <a:buChar char="§"/>
            </a:pPr>
            <a:r>
              <a:rPr lang="en-US" sz="2400" b="1" dirty="0"/>
              <a:t>Administrative Law</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775176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815771"/>
            <a:ext cx="4480076" cy="3565072"/>
          </a:xfrm>
        </p:spPr>
        <p:txBody>
          <a:bodyPr>
            <a:noAutofit/>
          </a:bodyPr>
          <a:lstStyle/>
          <a:p>
            <a:pPr marL="290513" lvl="2"/>
            <a:r>
              <a:rPr lang="en-US" sz="2400" b="1" dirty="0"/>
              <a:t>Using the Table of Contents at the beginning of each </a:t>
            </a:r>
            <a:r>
              <a:rPr lang="en-US" sz="2400" b="1" dirty="0" smtClean="0"/>
              <a:t>Chapter</a:t>
            </a:r>
            <a:endParaRPr lang="en-US" sz="2400" dirty="0"/>
          </a:p>
        </p:txBody>
      </p:sp>
      <p:pic>
        <p:nvPicPr>
          <p:cNvPr id="7" name="Picture 6"/>
          <p:cNvPicPr/>
          <p:nvPr/>
        </p:nvPicPr>
        <p:blipFill>
          <a:blip r:embed="rId3"/>
          <a:stretch>
            <a:fillRect/>
          </a:stretch>
        </p:blipFill>
        <p:spPr>
          <a:xfrm>
            <a:off x="5402715" y="1473207"/>
            <a:ext cx="3476625" cy="5248910"/>
          </a:xfrm>
          <a:prstGeom prst="rect">
            <a:avLst/>
          </a:prstGeom>
        </p:spPr>
      </p:pic>
    </p:spTree>
    <p:extLst>
      <p:ext uri="{BB962C8B-B14F-4D97-AF65-F5344CB8AC3E}">
        <p14:creationId xmlns:p14="http://schemas.microsoft.com/office/powerpoint/2010/main" xmlns="" val="1281923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dirty="0"/>
              <a:t>The Official Code of Georgia </a:t>
            </a:r>
            <a:r>
              <a:rPr lang="en-US" b="1" i="1" dirty="0" smtClean="0"/>
              <a:t>Annotated</a:t>
            </a:r>
            <a:br>
              <a:rPr lang="en-US" b="1" i="1" dirty="0" smtClean="0"/>
            </a:br>
            <a:r>
              <a:rPr lang="en-US" sz="2600" b="1" i="1" dirty="0" smtClean="0"/>
              <a:t>(continued)</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69332" y="2489200"/>
            <a:ext cx="4359123" cy="2140857"/>
          </a:xfrm>
        </p:spPr>
        <p:txBody>
          <a:bodyPr>
            <a:noAutofit/>
          </a:bodyPr>
          <a:lstStyle/>
          <a:p>
            <a:pPr marL="347663" lvl="2" indent="-231775"/>
            <a:r>
              <a:rPr lang="en-US" sz="2400" b="1" dirty="0"/>
              <a:t>Using the General Index</a:t>
            </a:r>
            <a:endParaRPr lang="en-US" sz="2400" dirty="0"/>
          </a:p>
          <a:p>
            <a:pPr marL="347663" lvl="2"/>
            <a:r>
              <a:rPr lang="en-US" sz="2400" b="1" dirty="0"/>
              <a:t>Arranged alphabetically by topic, with subtopics </a:t>
            </a:r>
            <a:r>
              <a:rPr lang="en-US" sz="2400" b="1" dirty="0" smtClean="0"/>
              <a:t>arranged </a:t>
            </a:r>
            <a:r>
              <a:rPr lang="en-US" sz="2400" b="1" dirty="0"/>
              <a:t>alphabetically under each general </a:t>
            </a:r>
            <a:r>
              <a:rPr lang="en-US" sz="2400" b="1" dirty="0" smtClean="0"/>
              <a:t>topic</a:t>
            </a:r>
          </a:p>
          <a:p>
            <a:pPr lvl="2"/>
            <a:endParaRPr lang="en-US" sz="2400" b="1" dirty="0"/>
          </a:p>
          <a:p>
            <a:pPr marL="914400" lvl="2" indent="0">
              <a:buNone/>
            </a:pPr>
            <a:endParaRPr lang="en-US" sz="2400" dirty="0"/>
          </a:p>
        </p:txBody>
      </p:sp>
      <p:pic>
        <p:nvPicPr>
          <p:cNvPr id="8" name="Picture 7"/>
          <p:cNvPicPr/>
          <p:nvPr/>
        </p:nvPicPr>
        <p:blipFill>
          <a:blip r:embed="rId3"/>
          <a:stretch>
            <a:fillRect/>
          </a:stretch>
        </p:blipFill>
        <p:spPr>
          <a:xfrm>
            <a:off x="6981372" y="1464581"/>
            <a:ext cx="3715657" cy="5315592"/>
          </a:xfrm>
          <a:prstGeom prst="rect">
            <a:avLst/>
          </a:prstGeom>
        </p:spPr>
      </p:pic>
      <p:pic>
        <p:nvPicPr>
          <p:cNvPr id="3" name="Picture 2"/>
          <p:cNvPicPr>
            <a:picLocks noChangeAspect="1"/>
          </p:cNvPicPr>
          <p:nvPr/>
        </p:nvPicPr>
        <p:blipFill rotWithShape="1">
          <a:blip r:embed="rId4"/>
          <a:srcRect l="11164" t="58031" r="68731" b="31435"/>
          <a:stretch/>
        </p:blipFill>
        <p:spPr>
          <a:xfrm>
            <a:off x="769259" y="4865001"/>
            <a:ext cx="4556568" cy="1438917"/>
          </a:xfrm>
          <a:prstGeom prst="rect">
            <a:avLst/>
          </a:prstGeom>
          <a:ln w="38100">
            <a:solidFill>
              <a:schemeClr val="accent2">
                <a:lumMod val="75000"/>
              </a:schemeClr>
            </a:solidFill>
          </a:ln>
        </p:spPr>
      </p:pic>
      <p:sp>
        <p:nvSpPr>
          <p:cNvPr id="5" name="Rectangle 4"/>
          <p:cNvSpPr/>
          <p:nvPr/>
        </p:nvSpPr>
        <p:spPr>
          <a:xfrm>
            <a:off x="6947311" y="5166360"/>
            <a:ext cx="1517057" cy="4181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325827" y="4865001"/>
            <a:ext cx="1621484" cy="30135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359888" y="5584459"/>
            <a:ext cx="1587423" cy="71945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59200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3048000"/>
            <a:ext cx="8596668" cy="3200400"/>
          </a:xfrm>
        </p:spPr>
        <p:txBody>
          <a:bodyPr>
            <a:noAutofit/>
          </a:bodyPr>
          <a:lstStyle/>
          <a:p>
            <a:pPr lvl="2"/>
            <a:r>
              <a:rPr lang="en-US" sz="2400" b="1" dirty="0" smtClean="0"/>
              <a:t>A </a:t>
            </a:r>
            <a:r>
              <a:rPr lang="en-US" sz="2400" b="1" dirty="0"/>
              <a:t>party comes to you wanting to file an appeal to the superior court of a denial of a rezoning by your local County Commission.  The party has a question about whether he has to pay any costs for the appeal.  How do you find the answer?</a:t>
            </a:r>
            <a:endParaRPr lang="en-US" sz="2400" dirty="0"/>
          </a:p>
        </p:txBody>
      </p:sp>
    </p:spTree>
    <p:extLst>
      <p:ext uri="{BB962C8B-B14F-4D97-AF65-F5344CB8AC3E}">
        <p14:creationId xmlns:p14="http://schemas.microsoft.com/office/powerpoint/2010/main" xmlns="" val="774984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Content Placeholder 6"/>
          <p:cNvPicPr>
            <a:picLocks noGrp="1"/>
          </p:cNvPicPr>
          <p:nvPr>
            <p:ph idx="1"/>
          </p:nvPr>
        </p:nvPicPr>
        <p:blipFill>
          <a:blip r:embed="rId3"/>
          <a:stretch>
            <a:fillRect/>
          </a:stretch>
        </p:blipFill>
        <p:spPr>
          <a:xfrm>
            <a:off x="5123543" y="1406524"/>
            <a:ext cx="4016670" cy="5451475"/>
          </a:xfrm>
          <a:prstGeom prst="rect">
            <a:avLst/>
          </a:prstGeom>
        </p:spPr>
      </p:pic>
      <p:sp>
        <p:nvSpPr>
          <p:cNvPr id="9" name="Rectangle 8"/>
          <p:cNvSpPr/>
          <p:nvPr/>
        </p:nvSpPr>
        <p:spPr>
          <a:xfrm>
            <a:off x="7131878" y="3829050"/>
            <a:ext cx="1923222" cy="2349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915064" y="3543300"/>
            <a:ext cx="2216813" cy="28575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915064" y="4071937"/>
            <a:ext cx="2216813" cy="3730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34342" t="68789" r="41852" b="26503"/>
          <a:stretch/>
        </p:blipFill>
        <p:spPr>
          <a:xfrm>
            <a:off x="101600" y="3683000"/>
            <a:ext cx="4813464" cy="571500"/>
          </a:xfrm>
          <a:prstGeom prst="rect">
            <a:avLst/>
          </a:prstGeom>
        </p:spPr>
      </p:pic>
      <p:sp>
        <p:nvSpPr>
          <p:cNvPr id="12" name="Rectangle 11"/>
          <p:cNvSpPr/>
          <p:nvPr/>
        </p:nvSpPr>
        <p:spPr>
          <a:xfrm>
            <a:off x="203200" y="3543300"/>
            <a:ext cx="4711864" cy="9017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70557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Content Placeholder 6"/>
          <p:cNvPicPr>
            <a:picLocks noGrp="1"/>
          </p:cNvPicPr>
          <p:nvPr>
            <p:ph idx="1"/>
          </p:nvPr>
        </p:nvPicPr>
        <p:blipFill>
          <a:blip r:embed="rId3"/>
          <a:stretch>
            <a:fillRect/>
          </a:stretch>
        </p:blipFill>
        <p:spPr>
          <a:xfrm>
            <a:off x="5143500" y="1550741"/>
            <a:ext cx="5518385" cy="5171376"/>
          </a:xfrm>
          <a:prstGeom prst="rect">
            <a:avLst/>
          </a:prstGeom>
        </p:spPr>
      </p:pic>
    </p:spTree>
    <p:extLst>
      <p:ext uri="{BB962C8B-B14F-4D97-AF65-F5344CB8AC3E}">
        <p14:creationId xmlns:p14="http://schemas.microsoft.com/office/powerpoint/2010/main" xmlns="" val="4132182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marL="685800" lvl="2"/>
            <a:r>
              <a:rPr lang="en-US" sz="2400" b="1" dirty="0" smtClean="0"/>
              <a:t>An </a:t>
            </a:r>
            <a:r>
              <a:rPr lang="en-US" sz="2400" b="1" dirty="0"/>
              <a:t>attorney from the District Attorney’s office in another county calls your office and asks for certified copies of a number of criminal records involving a criminal case from a number of years back in your county.  He explains that he needs these records for use in a criminal prosecution pending in his county.  You quote him your normal fee for providing certified copies and he states that he is not required to pay for the copies.  You’ve never heard this before.  How do you find out whether this is true or not?</a:t>
            </a:r>
            <a:endParaRPr lang="en-US" sz="2400" dirty="0"/>
          </a:p>
        </p:txBody>
      </p:sp>
    </p:spTree>
    <p:extLst>
      <p:ext uri="{BB962C8B-B14F-4D97-AF65-F5344CB8AC3E}">
        <p14:creationId xmlns:p14="http://schemas.microsoft.com/office/powerpoint/2010/main" xmlns="" val="2613626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7780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5435600" y="885190"/>
            <a:ext cx="3733800" cy="5972810"/>
          </a:xfrm>
          <a:prstGeom prst="rect">
            <a:avLst/>
          </a:prstGeom>
        </p:spPr>
      </p:pic>
      <p:pic>
        <p:nvPicPr>
          <p:cNvPr id="8" name="Picture 7"/>
          <p:cNvPicPr>
            <a:picLocks noChangeAspect="1"/>
          </p:cNvPicPr>
          <p:nvPr/>
        </p:nvPicPr>
        <p:blipFill rotWithShape="1">
          <a:blip r:embed="rId4"/>
          <a:srcRect l="34815" t="61367" r="49722" b="34332"/>
          <a:stretch/>
        </p:blipFill>
        <p:spPr>
          <a:xfrm>
            <a:off x="764270" y="2949198"/>
            <a:ext cx="3308066" cy="554646"/>
          </a:xfrm>
          <a:prstGeom prst="rect">
            <a:avLst/>
          </a:prstGeom>
        </p:spPr>
      </p:pic>
      <p:sp>
        <p:nvSpPr>
          <p:cNvPr id="9" name="Rectangle 8"/>
          <p:cNvSpPr/>
          <p:nvPr/>
        </p:nvSpPr>
        <p:spPr>
          <a:xfrm>
            <a:off x="7474777" y="5486400"/>
            <a:ext cx="983423" cy="1524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490720" y="2758412"/>
            <a:ext cx="2984057" cy="272798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90720" y="3660113"/>
            <a:ext cx="2984057" cy="197868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9420" y="2758412"/>
            <a:ext cx="4051300" cy="90170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6929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2238237" y="2579426"/>
            <a:ext cx="5602406" cy="2999096"/>
          </a:xfrm>
          <a:prstGeom prst="rect">
            <a:avLst/>
          </a:prstGeom>
        </p:spPr>
      </p:pic>
    </p:spTree>
    <p:extLst>
      <p:ext uri="{BB962C8B-B14F-4D97-AF65-F5344CB8AC3E}">
        <p14:creationId xmlns:p14="http://schemas.microsoft.com/office/powerpoint/2010/main" xmlns="" val="263966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marL="520700" lvl="2"/>
            <a:r>
              <a:rPr lang="en-US" sz="2400" b="1" dirty="0"/>
              <a:t>A party comes into your office with a deed transferring a property.  He explains that he </a:t>
            </a:r>
            <a:r>
              <a:rPr lang="en-US" sz="2400" b="1" dirty="0" smtClean="0"/>
              <a:t>wants to </a:t>
            </a:r>
            <a:r>
              <a:rPr lang="en-US" sz="2400" b="1" dirty="0"/>
              <a:t>transfer the property to an LLC that he is creating but that he has not yet submitted the paperwork to the State of Georgia to create the LLC.  As such, he has left the name of the grantee blank and states that he will file another deed once the name of the LLC is established.  This just doesn’t sound right but he insists that he “does it all the time”.  How do you find out if you can accept the deed for filing?</a:t>
            </a:r>
            <a:endParaRPr lang="en-US" sz="2400" dirty="0"/>
          </a:p>
        </p:txBody>
      </p:sp>
    </p:spTree>
    <p:extLst>
      <p:ext uri="{BB962C8B-B14F-4D97-AF65-F5344CB8AC3E}">
        <p14:creationId xmlns:p14="http://schemas.microsoft.com/office/powerpoint/2010/main" xmlns="" val="37038698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5778500" y="1308101"/>
            <a:ext cx="3683000" cy="5549900"/>
          </a:xfrm>
          <a:prstGeom prst="rect">
            <a:avLst/>
          </a:prstGeom>
        </p:spPr>
      </p:pic>
      <p:sp>
        <p:nvSpPr>
          <p:cNvPr id="8" name="Rectangle 7"/>
          <p:cNvSpPr/>
          <p:nvPr/>
        </p:nvSpPr>
        <p:spPr>
          <a:xfrm>
            <a:off x="7558597" y="2783812"/>
            <a:ext cx="1902903" cy="45468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951731" y="2606011"/>
            <a:ext cx="2606866" cy="17780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51731" y="3238500"/>
            <a:ext cx="2606866" cy="8001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9381" y="2606011"/>
            <a:ext cx="4832350" cy="143258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l="30371" t="61060" r="38691" b="27727"/>
          <a:stretch/>
        </p:blipFill>
        <p:spPr>
          <a:xfrm>
            <a:off x="764274" y="2978294"/>
            <a:ext cx="3356782" cy="733378"/>
          </a:xfrm>
          <a:prstGeom prst="rect">
            <a:avLst/>
          </a:prstGeom>
        </p:spPr>
      </p:pic>
    </p:spTree>
    <p:extLst>
      <p:ext uri="{BB962C8B-B14F-4D97-AF65-F5344CB8AC3E}">
        <p14:creationId xmlns:p14="http://schemas.microsoft.com/office/powerpoint/2010/main" xmlns="" val="2325980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4" y="742950"/>
            <a:ext cx="8596668" cy="1320800"/>
          </a:xfrm>
        </p:spPr>
        <p:txBody>
          <a:bodyPr>
            <a:normAutofit/>
          </a:bodyPr>
          <a:lstStyle/>
          <a:p>
            <a:pPr lvl="0"/>
            <a:r>
              <a:rPr lang="en-US" b="1" dirty="0"/>
              <a:t>Administrative Law – Type 1</a:t>
            </a:r>
            <a:endParaRPr lang="en-US" dirty="0"/>
          </a:p>
        </p:txBody>
      </p:sp>
      <p:sp>
        <p:nvSpPr>
          <p:cNvPr id="3" name="Content Placeholder 2"/>
          <p:cNvSpPr>
            <a:spLocks noGrp="1"/>
          </p:cNvSpPr>
          <p:nvPr>
            <p:ph idx="1"/>
          </p:nvPr>
        </p:nvSpPr>
        <p:spPr>
          <a:xfrm>
            <a:off x="734484" y="2171700"/>
            <a:ext cx="8596668" cy="3564862"/>
          </a:xfrm>
        </p:spPr>
        <p:txBody>
          <a:bodyPr>
            <a:noAutofit/>
          </a:bodyPr>
          <a:lstStyle/>
          <a:p>
            <a:pPr lvl="1"/>
            <a:r>
              <a:rPr lang="en-US" sz="2400" b="1" dirty="0"/>
              <a:t>Rules, decisions and orders issued by executive agencies or officers of the State</a:t>
            </a:r>
            <a:endParaRPr lang="en-US" sz="2400" dirty="0"/>
          </a:p>
          <a:p>
            <a:pPr lvl="1"/>
            <a:r>
              <a:rPr lang="en-US" sz="2400" b="1" dirty="0"/>
              <a:t>Examples:</a:t>
            </a:r>
            <a:endParaRPr lang="en-US" sz="2400" dirty="0"/>
          </a:p>
          <a:p>
            <a:pPr lvl="2">
              <a:buFont typeface="Wingdings" panose="05000000000000000000" pitchFamily="2" charset="2"/>
              <a:buChar char="Ø"/>
            </a:pPr>
            <a:r>
              <a:rPr lang="en-US" sz="2400" b="1" dirty="0"/>
              <a:t>Attorney General’s opinions</a:t>
            </a:r>
            <a:endParaRPr lang="en-US" sz="2400" dirty="0"/>
          </a:p>
          <a:p>
            <a:pPr lvl="2">
              <a:buFont typeface="Wingdings" panose="05000000000000000000" pitchFamily="2" charset="2"/>
              <a:buChar char="Ø"/>
            </a:pPr>
            <a:r>
              <a:rPr lang="en-US" sz="2400" b="1" dirty="0"/>
              <a:t>Official Compilation of the Rules and Regulations of Georgia</a:t>
            </a:r>
            <a:endParaRPr lang="en-US" sz="2400" dirty="0"/>
          </a:p>
          <a:p>
            <a:pPr lvl="3">
              <a:buFont typeface="Wingdings" panose="05000000000000000000" pitchFamily="2" charset="2"/>
              <a:buChar char="§"/>
            </a:pPr>
            <a:r>
              <a:rPr lang="en-US" sz="2400" b="1" dirty="0"/>
              <a:t>Available on the Georgia Secretary of State’s website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2252718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7" name="Picture 6"/>
          <p:cNvPicPr/>
          <p:nvPr/>
        </p:nvPicPr>
        <p:blipFill>
          <a:blip r:embed="rId3"/>
          <a:stretch>
            <a:fillRect/>
          </a:stretch>
        </p:blipFill>
        <p:spPr>
          <a:xfrm>
            <a:off x="1511300" y="2262187"/>
            <a:ext cx="6937375" cy="4075113"/>
          </a:xfrm>
          <a:prstGeom prst="rect">
            <a:avLst/>
          </a:prstGeom>
        </p:spPr>
      </p:pic>
    </p:spTree>
    <p:extLst>
      <p:ext uri="{BB962C8B-B14F-4D97-AF65-F5344CB8AC3E}">
        <p14:creationId xmlns:p14="http://schemas.microsoft.com/office/powerpoint/2010/main" xmlns="" val="1672134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605024"/>
            <a:ext cx="9398000" cy="3880773"/>
          </a:xfrm>
        </p:spPr>
        <p:txBody>
          <a:bodyPr>
            <a:noAutofit/>
          </a:bodyPr>
          <a:lstStyle/>
          <a:p>
            <a:pPr lvl="1"/>
            <a:r>
              <a:rPr lang="en-US" sz="2400" b="1" dirty="0"/>
              <a:t>A young lady named Ana Rodriguez comes to your office and tells you she would like to become a notary public.  She shows you her Green Card, and you see that she is 18 years old and a legal resident of the United States and lives in your county.  You are not sure whether Ms. Rodriguez meets the qualifications for becoming a notary public under Georgia law.  How will you find the statute that lists these qualifications</a:t>
            </a:r>
            <a:r>
              <a:rPr lang="en-US" sz="2400" b="1" dirty="0" smtClean="0"/>
              <a:t>?</a:t>
            </a:r>
            <a:endParaRPr lang="en-US" sz="2400" dirty="0"/>
          </a:p>
        </p:txBody>
      </p:sp>
    </p:spTree>
    <p:extLst>
      <p:ext uri="{BB962C8B-B14F-4D97-AF65-F5344CB8AC3E}">
        <p14:creationId xmlns:p14="http://schemas.microsoft.com/office/powerpoint/2010/main" xmlns="" val="223895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5116" t="13888" r="34168" b="950"/>
          <a:stretch/>
        </p:blipFill>
        <p:spPr bwMode="auto">
          <a:xfrm>
            <a:off x="7260608" y="1406524"/>
            <a:ext cx="3643883" cy="5451475"/>
          </a:xfrm>
          <a:prstGeom prst="rect">
            <a:avLst/>
          </a:prstGeom>
          <a:ln>
            <a:noFill/>
          </a:ln>
          <a:extLst>
            <a:ext uri="{53640926-AAD7-44D8-BBD7-CCE9431645EC}">
              <a14:shadowObscured xmlns:a14="http://schemas.microsoft.com/office/drawing/2010/main" xmlns=""/>
            </a:ext>
          </a:extLst>
        </p:spPr>
      </p:pic>
      <p:pic>
        <p:nvPicPr>
          <p:cNvPr id="3" name="Picture 2"/>
          <p:cNvPicPr>
            <a:picLocks noChangeAspect="1"/>
          </p:cNvPicPr>
          <p:nvPr/>
        </p:nvPicPr>
        <p:blipFill rotWithShape="1">
          <a:blip r:embed="rId4"/>
          <a:srcRect l="13516" t="31470" r="43499" b="53838"/>
          <a:stretch/>
        </p:blipFill>
        <p:spPr>
          <a:xfrm>
            <a:off x="494234" y="2301923"/>
            <a:ext cx="5054556" cy="1041333"/>
          </a:xfrm>
          <a:prstGeom prst="rect">
            <a:avLst/>
          </a:prstGeom>
        </p:spPr>
      </p:pic>
      <p:pic>
        <p:nvPicPr>
          <p:cNvPr id="6" name="Picture 5"/>
          <p:cNvPicPr>
            <a:picLocks noChangeAspect="1"/>
          </p:cNvPicPr>
          <p:nvPr/>
        </p:nvPicPr>
        <p:blipFill rotWithShape="1">
          <a:blip r:embed="rId5"/>
          <a:srcRect l="6550" t="62669" r="72255" b="32873"/>
          <a:stretch/>
        </p:blipFill>
        <p:spPr>
          <a:xfrm>
            <a:off x="1337478" y="5120436"/>
            <a:ext cx="3834220" cy="491320"/>
          </a:xfrm>
          <a:prstGeom prst="rect">
            <a:avLst/>
          </a:prstGeom>
        </p:spPr>
      </p:pic>
      <p:sp>
        <p:nvSpPr>
          <p:cNvPr id="7" name="Rectangle 6"/>
          <p:cNvSpPr/>
          <p:nvPr/>
        </p:nvSpPr>
        <p:spPr>
          <a:xfrm>
            <a:off x="7234893" y="1406170"/>
            <a:ext cx="2271057" cy="39974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5976124" y="1406172"/>
            <a:ext cx="1258769" cy="89232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76124" y="1805913"/>
            <a:ext cx="1258769" cy="153391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4234" y="2301923"/>
            <a:ext cx="5486400" cy="103790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34893" y="2597613"/>
            <a:ext cx="1078527" cy="21111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197413" y="2597611"/>
            <a:ext cx="2037480" cy="25194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97413" y="2808728"/>
            <a:ext cx="2037480" cy="280302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28129" y="5120436"/>
            <a:ext cx="3869284" cy="49132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64967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5" y="224518"/>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820" t="14490" r="32158" b="536"/>
          <a:stretch/>
        </p:blipFill>
        <p:spPr bwMode="auto">
          <a:xfrm>
            <a:off x="5297714" y="1043668"/>
            <a:ext cx="3882118" cy="557484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9896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smtClean="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286" t="14849" r="30556" b="1252"/>
          <a:stretch/>
        </p:blipFill>
        <p:spPr bwMode="auto">
          <a:xfrm>
            <a:off x="6908799" y="1286782"/>
            <a:ext cx="3945618" cy="5571217"/>
          </a:xfrm>
          <a:prstGeom prst="rect">
            <a:avLst/>
          </a:prstGeom>
          <a:ln>
            <a:noFill/>
          </a:ln>
          <a:extLst>
            <a:ext uri="{53640926-AAD7-44D8-BBD7-CCE9431645EC}">
              <a14:shadowObscured xmlns:a14="http://schemas.microsoft.com/office/drawing/2010/main" xmlns=""/>
            </a:ext>
          </a:extLst>
        </p:spPr>
      </p:pic>
      <p:pic>
        <p:nvPicPr>
          <p:cNvPr id="3" name="Picture 2"/>
          <p:cNvPicPr>
            <a:picLocks noChangeAspect="1"/>
          </p:cNvPicPr>
          <p:nvPr/>
        </p:nvPicPr>
        <p:blipFill rotWithShape="1">
          <a:blip r:embed="rId4"/>
          <a:srcRect l="23227" t="30470" r="25132" b="24939"/>
          <a:stretch/>
        </p:blipFill>
        <p:spPr>
          <a:xfrm>
            <a:off x="253075" y="2345444"/>
            <a:ext cx="6585506" cy="3427702"/>
          </a:xfrm>
          <a:prstGeom prst="rect">
            <a:avLst/>
          </a:prstGeom>
        </p:spPr>
      </p:pic>
      <p:sp>
        <p:nvSpPr>
          <p:cNvPr id="6" name="Rectangle 5"/>
          <p:cNvSpPr/>
          <p:nvPr/>
        </p:nvSpPr>
        <p:spPr>
          <a:xfrm>
            <a:off x="6985913" y="2808727"/>
            <a:ext cx="3777655" cy="18358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670004" y="2223961"/>
            <a:ext cx="315909" cy="58476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670004" y="4644572"/>
            <a:ext cx="315909" cy="12917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62225" y="2223961"/>
            <a:ext cx="6507779" cy="371238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82899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a:t>
            </a:r>
            <a:r>
              <a:rPr lang="en-US" b="1" dirty="0"/>
              <a:t>5</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3" name="Content Placeholder 2"/>
          <p:cNvSpPr>
            <a:spLocks noGrp="1"/>
          </p:cNvSpPr>
          <p:nvPr>
            <p:ph idx="1"/>
          </p:nvPr>
        </p:nvSpPr>
        <p:spPr>
          <a:xfrm>
            <a:off x="677334" y="2160589"/>
            <a:ext cx="8596668" cy="4322026"/>
          </a:xfrm>
        </p:spPr>
        <p:txBody>
          <a:bodyPr>
            <a:noAutofit/>
          </a:bodyPr>
          <a:lstStyle/>
          <a:p>
            <a:r>
              <a:rPr lang="en-US" sz="2400" b="1" dirty="0"/>
              <a:t>A woman named Angela Barnes comes into your office and asks you to record a deed for real property that </a:t>
            </a:r>
            <a:r>
              <a:rPr lang="en-US" sz="2400" b="1" dirty="0" smtClean="0"/>
              <a:t>she bought </a:t>
            </a:r>
            <a:r>
              <a:rPr lang="en-US" sz="2400" b="1" dirty="0"/>
              <a:t>in a neighboring county.  She explains that the property </a:t>
            </a:r>
            <a:r>
              <a:rPr lang="en-US" sz="2400" b="1" dirty="0" smtClean="0"/>
              <a:t>comes </a:t>
            </a:r>
            <a:r>
              <a:rPr lang="en-US" sz="2400" b="1" dirty="0"/>
              <a:t>right up to the county line of your county. You do not think your office is the proper place to file the deed since the property is in the neighboring county, but Ms. Barnes insists that her brother, who is a lawyer, told her it was ok as long as the property touched the county line.  Where would you look in the Georgia Code to find out where deeds should be recorded?</a:t>
            </a:r>
          </a:p>
        </p:txBody>
      </p:sp>
    </p:spTree>
    <p:extLst>
      <p:ext uri="{BB962C8B-B14F-4D97-AF65-F5344CB8AC3E}">
        <p14:creationId xmlns:p14="http://schemas.microsoft.com/office/powerpoint/2010/main" xmlns="" val="4200107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Content Placeholder 4"/>
          <p:cNvPicPr>
            <a:picLocks noGrp="1"/>
          </p:cNvPicPr>
          <p:nvPr>
            <p:ph idx="1"/>
          </p:nvPr>
        </p:nvPicPr>
        <p:blipFill rotWithShape="1">
          <a:blip r:embed="rId3"/>
          <a:srcRect l="34338" t="15662" r="34149" b="2305"/>
          <a:stretch/>
        </p:blipFill>
        <p:spPr bwMode="auto">
          <a:xfrm>
            <a:off x="7518401" y="1463902"/>
            <a:ext cx="3510173" cy="5394098"/>
          </a:xfrm>
          <a:prstGeom prst="rect">
            <a:avLst/>
          </a:prstGeom>
          <a:ln>
            <a:noFill/>
          </a:ln>
          <a:extLst>
            <a:ext uri="{53640926-AAD7-44D8-BBD7-CCE9431645EC}">
              <a14:shadowObscured xmlns:a14="http://schemas.microsoft.com/office/drawing/2010/main" xmlns=""/>
            </a:ext>
          </a:extLst>
        </p:spPr>
      </p:pic>
      <p:pic>
        <p:nvPicPr>
          <p:cNvPr id="6" name="Picture 5"/>
          <p:cNvPicPr>
            <a:picLocks noChangeAspect="1"/>
          </p:cNvPicPr>
          <p:nvPr/>
        </p:nvPicPr>
        <p:blipFill rotWithShape="1">
          <a:blip r:embed="rId4"/>
          <a:srcRect l="32222" t="27485" r="44920" b="42144"/>
          <a:stretch/>
        </p:blipFill>
        <p:spPr>
          <a:xfrm>
            <a:off x="847295" y="2438401"/>
            <a:ext cx="2651553" cy="2123698"/>
          </a:xfrm>
          <a:prstGeom prst="rect">
            <a:avLst/>
          </a:prstGeom>
        </p:spPr>
      </p:pic>
      <p:pic>
        <p:nvPicPr>
          <p:cNvPr id="7" name="Picture 6"/>
          <p:cNvPicPr>
            <a:picLocks noChangeAspect="1"/>
          </p:cNvPicPr>
          <p:nvPr/>
        </p:nvPicPr>
        <p:blipFill rotWithShape="1">
          <a:blip r:embed="rId4"/>
          <a:srcRect l="18359" t="63737" r="31058" b="28802"/>
          <a:stretch/>
        </p:blipFill>
        <p:spPr>
          <a:xfrm>
            <a:off x="3354774" y="5536432"/>
            <a:ext cx="6937828" cy="616856"/>
          </a:xfrm>
          <a:prstGeom prst="rect">
            <a:avLst/>
          </a:prstGeom>
        </p:spPr>
      </p:pic>
      <p:sp>
        <p:nvSpPr>
          <p:cNvPr id="8" name="Rectangle 7"/>
          <p:cNvSpPr/>
          <p:nvPr/>
        </p:nvSpPr>
        <p:spPr>
          <a:xfrm>
            <a:off x="8528704" y="1489303"/>
            <a:ext cx="1489566" cy="115290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312003" y="1489302"/>
            <a:ext cx="5216701" cy="9814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312003" y="2642207"/>
            <a:ext cx="5216701" cy="191989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2834" y="2470706"/>
            <a:ext cx="2260473" cy="209139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40610" y="2992518"/>
            <a:ext cx="3338726" cy="20062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3376640" y="3193143"/>
            <a:ext cx="4263969" cy="225311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292602" y="3193143"/>
            <a:ext cx="686733" cy="225311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376640" y="5446260"/>
            <a:ext cx="6915962" cy="80939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61234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6" name="Picture 5"/>
          <p:cNvPicPr/>
          <p:nvPr/>
        </p:nvPicPr>
        <p:blipFill rotWithShape="1">
          <a:blip r:embed="rId3"/>
          <a:srcRect l="33980" t="14336" r="32437"/>
          <a:stretch/>
        </p:blipFill>
        <p:spPr bwMode="auto">
          <a:xfrm>
            <a:off x="7431319" y="1516923"/>
            <a:ext cx="3532163" cy="5205193"/>
          </a:xfrm>
          <a:prstGeom prst="rect">
            <a:avLst/>
          </a:prstGeom>
          <a:ln>
            <a:noFill/>
          </a:ln>
          <a:extLst>
            <a:ext uri="{53640926-AAD7-44D8-BBD7-CCE9431645EC}">
              <a14:shadowObscured xmlns:a14="http://schemas.microsoft.com/office/drawing/2010/main" xmlns=""/>
            </a:ext>
          </a:extLst>
        </p:spPr>
      </p:pic>
      <p:pic>
        <p:nvPicPr>
          <p:cNvPr id="7" name="Picture 6"/>
          <p:cNvPicPr>
            <a:picLocks noChangeAspect="1"/>
          </p:cNvPicPr>
          <p:nvPr/>
        </p:nvPicPr>
        <p:blipFill rotWithShape="1">
          <a:blip r:embed="rId4"/>
          <a:srcRect l="13513" t="43285" r="52079" b="41091"/>
          <a:stretch/>
        </p:blipFill>
        <p:spPr>
          <a:xfrm>
            <a:off x="1091381" y="2873829"/>
            <a:ext cx="4719484" cy="1291772"/>
          </a:xfrm>
          <a:prstGeom prst="rect">
            <a:avLst/>
          </a:prstGeom>
        </p:spPr>
      </p:pic>
      <p:sp>
        <p:nvSpPr>
          <p:cNvPr id="8" name="Rectangle 7"/>
          <p:cNvSpPr/>
          <p:nvPr/>
        </p:nvSpPr>
        <p:spPr>
          <a:xfrm>
            <a:off x="7507518" y="2886529"/>
            <a:ext cx="1636481" cy="47246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894035" y="2755901"/>
            <a:ext cx="1613483" cy="11792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94035" y="3346289"/>
            <a:ext cx="1613483" cy="101397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2834" y="2755901"/>
            <a:ext cx="4851201" cy="1597192"/>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85209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4616" t="13953" r="32532"/>
          <a:stretch/>
        </p:blipFill>
        <p:spPr bwMode="auto">
          <a:xfrm>
            <a:off x="7228466" y="1638300"/>
            <a:ext cx="3617913" cy="5181600"/>
          </a:xfrm>
          <a:prstGeom prst="rect">
            <a:avLst/>
          </a:prstGeom>
          <a:ln>
            <a:noFill/>
          </a:ln>
          <a:extLst>
            <a:ext uri="{53640926-AAD7-44D8-BBD7-CCE9431645EC}">
              <a14:shadowObscured xmlns:a14="http://schemas.microsoft.com/office/drawing/2010/main" xmlns=""/>
            </a:ext>
          </a:extLst>
        </p:spPr>
      </p:pic>
      <p:pic>
        <p:nvPicPr>
          <p:cNvPr id="6" name="Picture 5"/>
          <p:cNvPicPr>
            <a:picLocks noChangeAspect="1"/>
          </p:cNvPicPr>
          <p:nvPr/>
        </p:nvPicPr>
        <p:blipFill rotWithShape="1">
          <a:blip r:embed="rId4"/>
          <a:srcRect l="4167" t="32028" r="38611" b="12212"/>
          <a:stretch/>
        </p:blipFill>
        <p:spPr>
          <a:xfrm>
            <a:off x="341313" y="2522603"/>
            <a:ext cx="6259420" cy="3676650"/>
          </a:xfrm>
          <a:prstGeom prst="rect">
            <a:avLst/>
          </a:prstGeom>
        </p:spPr>
      </p:pic>
      <p:sp>
        <p:nvSpPr>
          <p:cNvPr id="7" name="Rectangle 6"/>
          <p:cNvSpPr/>
          <p:nvPr/>
        </p:nvSpPr>
        <p:spPr>
          <a:xfrm>
            <a:off x="7264979" y="4891600"/>
            <a:ext cx="3536371" cy="183051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583270" y="2514600"/>
            <a:ext cx="681709" cy="2377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83271" y="6191251"/>
            <a:ext cx="681708" cy="53086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3850" y="2514600"/>
            <a:ext cx="6259420" cy="36766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66364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Searching with Table of Contents:</a:t>
            </a:r>
            <a:r>
              <a:rPr lang="en-US" b="1" i="1" dirty="0" smtClean="0">
                <a:solidFill>
                  <a:srgbClr val="9933FF"/>
                </a:solidFill>
              </a:rPr>
              <a:t/>
            </a:r>
            <a:br>
              <a:rPr lang="en-US" b="1" i="1" dirty="0" smtClean="0">
                <a:solidFill>
                  <a:srgbClr val="9933FF"/>
                </a:solidFill>
              </a:rPr>
            </a:br>
            <a:r>
              <a:rPr lang="en-US" b="1" dirty="0" smtClean="0"/>
              <a:t>Scenario 6</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398000" cy="3880773"/>
          </a:xfrm>
        </p:spPr>
        <p:txBody>
          <a:bodyPr>
            <a:noAutofit/>
          </a:bodyPr>
          <a:lstStyle/>
          <a:p>
            <a:pPr lvl="1"/>
            <a:r>
              <a:rPr lang="en-US" sz="2400" b="1" dirty="0" smtClean="0"/>
              <a:t>Pro se Plaintiff Williams comes to your office and asks you to give him a copy of his case file.  When you tell him the fee for getting the records, he demands that you give him a copy of the file free of charge, and tells you that it is your duty under Georgia law to do so.  You must find the Georgia Code section that lists the duties of a clerk of a superior court.  You recall seeing something related to this in the Title of the Code dealing with “Courts” from a previous question that you’ve dealt with.</a:t>
            </a:r>
            <a:endParaRPr lang="en-US" sz="2400" dirty="0"/>
          </a:p>
        </p:txBody>
      </p:sp>
    </p:spTree>
    <p:extLst>
      <p:ext uri="{BB962C8B-B14F-4D97-AF65-F5344CB8AC3E}">
        <p14:creationId xmlns:p14="http://schemas.microsoft.com/office/powerpoint/2010/main" xmlns="" val="3995808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34" y="95250"/>
            <a:ext cx="8596668" cy="1320800"/>
          </a:xfrm>
        </p:spPr>
        <p:txBody>
          <a:bodyPr>
            <a:normAutofit/>
          </a:bodyPr>
          <a:lstStyle/>
          <a:p>
            <a:pPr lvl="0"/>
            <a:r>
              <a:rPr lang="en-US" b="1" dirty="0" smtClean="0"/>
              <a:t>Administrative Law – Type 1</a:t>
            </a:r>
            <a:br>
              <a:rPr lang="en-US" b="1" dirty="0" smtClean="0"/>
            </a:br>
            <a:r>
              <a:rPr lang="en-US" sz="2800" b="1" i="1" dirty="0" smtClean="0"/>
              <a:t>(continued)</a:t>
            </a:r>
            <a:endParaRPr lang="en-US" sz="2800" dirty="0"/>
          </a:p>
        </p:txBody>
      </p:sp>
      <p:sp>
        <p:nvSpPr>
          <p:cNvPr id="3" name="Content Placeholder 2"/>
          <p:cNvSpPr>
            <a:spLocks noGrp="1"/>
          </p:cNvSpPr>
          <p:nvPr>
            <p:ph idx="1"/>
          </p:nvPr>
        </p:nvSpPr>
        <p:spPr>
          <a:xfrm>
            <a:off x="-1196493" y="1296554"/>
            <a:ext cx="8596668" cy="4110962"/>
          </a:xfrm>
        </p:spPr>
        <p:txBody>
          <a:bodyPr>
            <a:normAutofit/>
          </a:bodyPr>
          <a:lstStyle/>
          <a:p>
            <a:pPr lvl="3">
              <a:buFont typeface="Wingdings" panose="05000000000000000000" pitchFamily="2" charset="2"/>
              <a:buChar char="§"/>
            </a:pPr>
            <a:r>
              <a:rPr lang="en-US" sz="2400" b="1" dirty="0"/>
              <a:t>Can be found at </a:t>
            </a:r>
            <a:r>
              <a:rPr lang="en-US" sz="2400" b="1" u="sng" dirty="0">
                <a:hlinkClick r:id="rId2"/>
              </a:rPr>
              <a:t>http://</a:t>
            </a:r>
            <a:r>
              <a:rPr lang="en-US" sz="2400" b="1" u="sng" dirty="0" smtClean="0">
                <a:hlinkClick r:id="rId2"/>
              </a:rPr>
              <a:t>rules.sos.state.ga.us/cgi-bin/page.cgi</a:t>
            </a:r>
            <a:endParaRPr lang="en-US" sz="2400" b="1" u="sng" dirty="0" smtClean="0"/>
          </a:p>
          <a:p>
            <a:pPr lvl="3">
              <a:buFont typeface="Wingdings" panose="05000000000000000000" pitchFamily="2" charset="2"/>
              <a:buChar char="§"/>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4"/>
          <a:srcRect l="23536" t="21093" r="23737" b="11709"/>
          <a:stretch/>
        </p:blipFill>
        <p:spPr>
          <a:xfrm>
            <a:off x="3352801" y="2280299"/>
            <a:ext cx="5832764" cy="4480725"/>
          </a:xfrm>
          <a:prstGeom prst="rect">
            <a:avLst/>
          </a:prstGeom>
        </p:spPr>
      </p:pic>
    </p:spTree>
    <p:extLst>
      <p:ext uri="{BB962C8B-B14F-4D97-AF65-F5344CB8AC3E}">
        <p14:creationId xmlns:p14="http://schemas.microsoft.com/office/powerpoint/2010/main" xmlns="" val="3994927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p:nvPr/>
        </p:nvPicPr>
        <p:blipFill rotWithShape="1">
          <a:blip r:embed="rId3"/>
          <a:srcRect l="37887" t="16826" r="31162"/>
          <a:stretch/>
        </p:blipFill>
        <p:spPr bwMode="auto">
          <a:xfrm>
            <a:off x="7086600" y="1534159"/>
            <a:ext cx="3567430" cy="5187957"/>
          </a:xfrm>
          <a:prstGeom prst="rect">
            <a:avLst/>
          </a:prstGeom>
          <a:ln>
            <a:noFill/>
          </a:ln>
          <a:extLst>
            <a:ext uri="{53640926-AAD7-44D8-BBD7-CCE9431645EC}">
              <a14:shadowObscured xmlns:a14="http://schemas.microsoft.com/office/drawing/2010/main" xmlns=""/>
            </a:ext>
          </a:extLst>
        </p:spPr>
      </p:pic>
      <p:pic>
        <p:nvPicPr>
          <p:cNvPr id="6" name="Picture 5"/>
          <p:cNvPicPr>
            <a:picLocks noChangeAspect="1"/>
          </p:cNvPicPr>
          <p:nvPr/>
        </p:nvPicPr>
        <p:blipFill rotWithShape="1">
          <a:blip r:embed="rId4"/>
          <a:srcRect l="25213" t="45354" r="67620" b="46339"/>
          <a:stretch/>
        </p:blipFill>
        <p:spPr>
          <a:xfrm>
            <a:off x="3236510" y="2658105"/>
            <a:ext cx="1581150" cy="1104900"/>
          </a:xfrm>
          <a:prstGeom prst="rect">
            <a:avLst/>
          </a:prstGeom>
        </p:spPr>
      </p:pic>
      <p:pic>
        <p:nvPicPr>
          <p:cNvPr id="7" name="Picture 6"/>
          <p:cNvPicPr>
            <a:picLocks noChangeAspect="1"/>
          </p:cNvPicPr>
          <p:nvPr/>
        </p:nvPicPr>
        <p:blipFill rotWithShape="1">
          <a:blip r:embed="rId5"/>
          <a:srcRect l="4861" t="60137" r="36111" b="35023"/>
          <a:stretch/>
        </p:blipFill>
        <p:spPr>
          <a:xfrm>
            <a:off x="762000" y="4953000"/>
            <a:ext cx="8512002" cy="631460"/>
          </a:xfrm>
          <a:prstGeom prst="rect">
            <a:avLst/>
          </a:prstGeom>
        </p:spPr>
      </p:pic>
      <p:sp>
        <p:nvSpPr>
          <p:cNvPr id="12" name="Rectangle 11"/>
          <p:cNvSpPr/>
          <p:nvPr/>
        </p:nvSpPr>
        <p:spPr>
          <a:xfrm>
            <a:off x="8511829" y="2272627"/>
            <a:ext cx="716971" cy="530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4847730" y="2272627"/>
            <a:ext cx="3664099" cy="43355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47730" y="2803495"/>
            <a:ext cx="3664099" cy="95670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122210" y="2697748"/>
            <a:ext cx="1725520" cy="106244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17659" y="4020225"/>
            <a:ext cx="3536371" cy="34629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9274002" y="4366518"/>
            <a:ext cx="1380028" cy="56743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77642" y="4366519"/>
            <a:ext cx="6440017" cy="5674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77642" y="4936760"/>
            <a:ext cx="8596359" cy="66394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02168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3"/>
          <a:srcRect l="31528" t="14419" r="34722"/>
          <a:stretch/>
        </p:blipFill>
        <p:spPr>
          <a:xfrm>
            <a:off x="7143750" y="1600200"/>
            <a:ext cx="3245437" cy="4914900"/>
          </a:xfrm>
          <a:prstGeom prst="rect">
            <a:avLst/>
          </a:prstGeom>
        </p:spPr>
      </p:pic>
      <p:pic>
        <p:nvPicPr>
          <p:cNvPr id="7" name="Picture 6"/>
          <p:cNvPicPr>
            <a:picLocks noChangeAspect="1"/>
          </p:cNvPicPr>
          <p:nvPr/>
        </p:nvPicPr>
        <p:blipFill rotWithShape="1">
          <a:blip r:embed="rId4"/>
          <a:srcRect l="53181" t="48606" r="25027" b="42129"/>
          <a:stretch/>
        </p:blipFill>
        <p:spPr>
          <a:xfrm>
            <a:off x="1104900" y="3467100"/>
            <a:ext cx="4876800" cy="1238250"/>
          </a:xfrm>
          <a:prstGeom prst="rect">
            <a:avLst/>
          </a:prstGeom>
        </p:spPr>
      </p:pic>
      <p:sp>
        <p:nvSpPr>
          <p:cNvPr id="8" name="Rectangle 7"/>
          <p:cNvSpPr/>
          <p:nvPr/>
        </p:nvSpPr>
        <p:spPr>
          <a:xfrm>
            <a:off x="8801220" y="5319027"/>
            <a:ext cx="1371480" cy="26543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153150" y="3467100"/>
            <a:ext cx="2648070" cy="1851927"/>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53150" y="4857750"/>
            <a:ext cx="2648070" cy="72671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31460" y="3467100"/>
            <a:ext cx="5221690" cy="13906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61122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9" name="Picture 8"/>
          <p:cNvPicPr>
            <a:picLocks noChangeAspect="1"/>
          </p:cNvPicPr>
          <p:nvPr/>
        </p:nvPicPr>
        <p:blipFill rotWithShape="1">
          <a:blip r:embed="rId3"/>
          <a:srcRect l="35555" t="16278" r="33889" b="1395"/>
          <a:stretch/>
        </p:blipFill>
        <p:spPr>
          <a:xfrm>
            <a:off x="7715250" y="1645187"/>
            <a:ext cx="3162300" cy="5088429"/>
          </a:xfrm>
          <a:prstGeom prst="rect">
            <a:avLst/>
          </a:prstGeom>
        </p:spPr>
      </p:pic>
      <p:pic>
        <p:nvPicPr>
          <p:cNvPr id="10" name="Picture 9"/>
          <p:cNvPicPr>
            <a:picLocks noChangeAspect="1"/>
          </p:cNvPicPr>
          <p:nvPr/>
        </p:nvPicPr>
        <p:blipFill rotWithShape="1">
          <a:blip r:embed="rId3"/>
          <a:srcRect l="36304" t="49753" r="49255" b="46176"/>
          <a:stretch/>
        </p:blipFill>
        <p:spPr>
          <a:xfrm>
            <a:off x="1091824" y="3215491"/>
            <a:ext cx="5140657" cy="865378"/>
          </a:xfrm>
          <a:prstGeom prst="rect">
            <a:avLst/>
          </a:prstGeom>
        </p:spPr>
      </p:pic>
      <p:sp>
        <p:nvSpPr>
          <p:cNvPr id="5" name="Rectangle 4"/>
          <p:cNvSpPr/>
          <p:nvPr/>
        </p:nvSpPr>
        <p:spPr>
          <a:xfrm>
            <a:off x="7715250" y="3710420"/>
            <a:ext cx="1371480" cy="29007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3200" y="2798751"/>
            <a:ext cx="7099300" cy="1646250"/>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7302500" y="2798751"/>
            <a:ext cx="412750" cy="91166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302500" y="4000499"/>
            <a:ext cx="412750" cy="44450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43991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3"/>
          <a:srcRect l="36953" t="14962" r="31864" b="1782"/>
          <a:stretch/>
        </p:blipFill>
        <p:spPr>
          <a:xfrm>
            <a:off x="7715250" y="1542310"/>
            <a:ext cx="3274142" cy="5220751"/>
          </a:xfrm>
          <a:prstGeom prst="rect">
            <a:avLst/>
          </a:prstGeom>
        </p:spPr>
      </p:pic>
      <p:pic>
        <p:nvPicPr>
          <p:cNvPr id="6" name="Picture 5"/>
          <p:cNvPicPr>
            <a:picLocks noChangeAspect="1"/>
          </p:cNvPicPr>
          <p:nvPr/>
        </p:nvPicPr>
        <p:blipFill rotWithShape="1">
          <a:blip r:embed="rId3"/>
          <a:srcRect l="38445" t="37132" r="42415" b="59323"/>
          <a:stretch/>
        </p:blipFill>
        <p:spPr>
          <a:xfrm>
            <a:off x="382135" y="3507482"/>
            <a:ext cx="7157079" cy="791567"/>
          </a:xfrm>
          <a:prstGeom prst="rect">
            <a:avLst/>
          </a:prstGeom>
        </p:spPr>
      </p:pic>
      <p:sp>
        <p:nvSpPr>
          <p:cNvPr id="7" name="Rectangle 6"/>
          <p:cNvSpPr/>
          <p:nvPr/>
        </p:nvSpPr>
        <p:spPr>
          <a:xfrm>
            <a:off x="7824434" y="2978155"/>
            <a:ext cx="2124784" cy="18812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6976" y="3507481"/>
            <a:ext cx="7099300" cy="93751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7466276" y="2978154"/>
            <a:ext cx="358158" cy="52932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466276" y="3166281"/>
            <a:ext cx="358158" cy="127871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577949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r>
              <a:rPr lang="en-US" b="1" i="1" dirty="0" smtClean="0"/>
              <a:t> - </a:t>
            </a:r>
            <a:br>
              <a:rPr lang="en-US" b="1" i="1" dirty="0" smtClean="0"/>
            </a:br>
            <a:r>
              <a:rPr lang="en-US" b="1" i="1" dirty="0" smtClean="0"/>
              <a:t>		</a:t>
            </a:r>
            <a:r>
              <a:rPr lang="en-US" b="1" i="1" dirty="0">
                <a:solidFill>
                  <a:srgbClr val="0070C0"/>
                </a:solidFill>
              </a:rPr>
              <a:t> Searching with Table of Contents :</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smtClean="0"/>
              <a:t>continued</a:t>
            </a:r>
            <a:endParaRPr lang="en-US" sz="2600" i="1"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cxnSp>
        <p:nvCxnSpPr>
          <p:cNvPr id="9" name="Straight Connector 8"/>
          <p:cNvCxnSpPr/>
          <p:nvPr/>
        </p:nvCxnSpPr>
        <p:spPr>
          <a:xfrm flipV="1">
            <a:off x="2516274" y="1740087"/>
            <a:ext cx="5144384" cy="102802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37500" t="15471" r="32500" b="1226"/>
          <a:stretch/>
        </p:blipFill>
        <p:spPr>
          <a:xfrm>
            <a:off x="7730952" y="1740088"/>
            <a:ext cx="3086100" cy="5117912"/>
          </a:xfrm>
          <a:prstGeom prst="rect">
            <a:avLst/>
          </a:prstGeom>
        </p:spPr>
      </p:pic>
      <p:pic>
        <p:nvPicPr>
          <p:cNvPr id="11" name="Picture 10"/>
          <p:cNvPicPr>
            <a:picLocks noChangeAspect="1"/>
          </p:cNvPicPr>
          <p:nvPr/>
        </p:nvPicPr>
        <p:blipFill rotWithShape="1">
          <a:blip r:embed="rId3"/>
          <a:srcRect l="37500" t="16879" r="58795" b="81143"/>
          <a:stretch/>
        </p:blipFill>
        <p:spPr>
          <a:xfrm>
            <a:off x="666749" y="2838450"/>
            <a:ext cx="1733551" cy="552450"/>
          </a:xfrm>
          <a:prstGeom prst="rect">
            <a:avLst/>
          </a:prstGeom>
        </p:spPr>
      </p:pic>
      <p:pic>
        <p:nvPicPr>
          <p:cNvPr id="12" name="Picture 11"/>
          <p:cNvPicPr>
            <a:picLocks noChangeAspect="1"/>
          </p:cNvPicPr>
          <p:nvPr/>
        </p:nvPicPr>
        <p:blipFill rotWithShape="1">
          <a:blip r:embed="rId3"/>
          <a:srcRect l="38538" t="58167" r="33111" b="34292"/>
          <a:stretch/>
        </p:blipFill>
        <p:spPr>
          <a:xfrm>
            <a:off x="203200" y="4520808"/>
            <a:ext cx="6695458" cy="1063652"/>
          </a:xfrm>
          <a:prstGeom prst="rect">
            <a:avLst/>
          </a:prstGeom>
        </p:spPr>
      </p:pic>
      <p:cxnSp>
        <p:nvCxnSpPr>
          <p:cNvPr id="20" name="Straight Connector 19"/>
          <p:cNvCxnSpPr/>
          <p:nvPr/>
        </p:nvCxnSpPr>
        <p:spPr>
          <a:xfrm>
            <a:off x="6898658" y="4489491"/>
            <a:ext cx="961200" cy="30470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60658" y="1740087"/>
            <a:ext cx="492742" cy="28803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1574" y="2768109"/>
            <a:ext cx="2044700" cy="65410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2516274" y="2028122"/>
            <a:ext cx="5144384" cy="139409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59858" y="4797122"/>
            <a:ext cx="2957194" cy="651178"/>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3200" y="4489491"/>
            <a:ext cx="6695458" cy="1094967"/>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6898658" y="5448300"/>
            <a:ext cx="961200" cy="13615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12305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80908"/>
            <a:ext cx="9169400" cy="819150"/>
          </a:xfrm>
        </p:spPr>
        <p:txBody>
          <a:bodyPr>
            <a:noAutofit/>
          </a:bodyPr>
          <a:lstStyle/>
          <a:p>
            <a:r>
              <a:rPr lang="en-US" b="1" i="1" dirty="0"/>
              <a:t>The Official Code of Georgia </a:t>
            </a:r>
            <a:r>
              <a:rPr lang="en-US" b="1" dirty="0" smtClean="0"/>
              <a:t>(Unannotated)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67217" y="1422698"/>
            <a:ext cx="9622366" cy="3463262"/>
          </a:xfrm>
        </p:spPr>
        <p:txBody>
          <a:bodyPr>
            <a:normAutofit/>
          </a:bodyPr>
          <a:lstStyle/>
          <a:p>
            <a:pPr marL="285750" lvl="1"/>
            <a:r>
              <a:rPr lang="en-US" sz="2400" b="1" dirty="0"/>
              <a:t>Available to the public on the Georgia General Assembly’s website at </a:t>
            </a:r>
            <a:r>
              <a:rPr lang="en-US" sz="2400" b="1" u="sng" dirty="0">
                <a:hlinkClick r:id="rId3"/>
              </a:rPr>
              <a:t>http://</a:t>
            </a:r>
            <a:r>
              <a:rPr lang="en-US" sz="2400" b="1" u="sng" dirty="0" smtClean="0">
                <a:hlinkClick r:id="rId3"/>
              </a:rPr>
              <a:t>www.lexisnexis.com/hottopics/gacode/Default.asp</a:t>
            </a:r>
            <a:endParaRPr lang="en-US" sz="2400" b="1" u="sng" dirty="0" smtClean="0"/>
          </a:p>
          <a:p>
            <a:pPr marL="0" lvl="1" indent="0">
              <a:buNone/>
            </a:pPr>
            <a:endParaRPr lang="en-US" sz="2400" dirty="0"/>
          </a:p>
        </p:txBody>
      </p:sp>
      <p:pic>
        <p:nvPicPr>
          <p:cNvPr id="3" name="Picture 2"/>
          <p:cNvPicPr>
            <a:picLocks noChangeAspect="1"/>
          </p:cNvPicPr>
          <p:nvPr/>
        </p:nvPicPr>
        <p:blipFill rotWithShape="1">
          <a:blip r:embed="rId4"/>
          <a:srcRect l="1343" t="2909" r="4627"/>
          <a:stretch/>
        </p:blipFill>
        <p:spPr>
          <a:xfrm>
            <a:off x="1485900" y="2720135"/>
            <a:ext cx="6489700" cy="4001982"/>
          </a:xfrm>
          <a:prstGeom prst="rect">
            <a:avLst/>
          </a:prstGeom>
        </p:spPr>
      </p:pic>
    </p:spTree>
    <p:extLst>
      <p:ext uri="{BB962C8B-B14F-4D97-AF65-F5344CB8AC3E}">
        <p14:creationId xmlns:p14="http://schemas.microsoft.com/office/powerpoint/2010/main" xmlns="" val="1497997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b="1" i="1" dirty="0"/>
              <a:t>continued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677334" y="2719389"/>
            <a:ext cx="8596668" cy="3880773"/>
          </a:xfrm>
        </p:spPr>
        <p:txBody>
          <a:bodyPr>
            <a:normAutofit/>
          </a:bodyPr>
          <a:lstStyle/>
          <a:p>
            <a:pPr lvl="0"/>
            <a:r>
              <a:rPr lang="en-US" sz="2400" b="1" dirty="0"/>
              <a:t>Three w</a:t>
            </a:r>
            <a:r>
              <a:rPr lang="en-US" sz="2400" b="1" dirty="0" smtClean="0"/>
              <a:t>ays </a:t>
            </a:r>
            <a:r>
              <a:rPr lang="en-US" sz="2400" b="1" dirty="0"/>
              <a:t>of </a:t>
            </a:r>
            <a:r>
              <a:rPr lang="en-US" sz="2400" b="1" dirty="0" smtClean="0"/>
              <a:t>finding things</a:t>
            </a:r>
            <a:endParaRPr lang="en-US" sz="2400" dirty="0"/>
          </a:p>
          <a:p>
            <a:pPr lvl="1">
              <a:buFont typeface="Wingdings" panose="05000000000000000000" pitchFamily="2" charset="2"/>
              <a:buChar char="Ø"/>
            </a:pPr>
            <a:r>
              <a:rPr lang="en-US" sz="2400" b="1" dirty="0"/>
              <a:t>Browsing using the Table of Contents (TOC)</a:t>
            </a:r>
            <a:endParaRPr lang="en-US" sz="2400" dirty="0"/>
          </a:p>
          <a:p>
            <a:pPr lvl="1">
              <a:buFont typeface="Wingdings" panose="05000000000000000000" pitchFamily="2" charset="2"/>
              <a:buChar char="Ø"/>
            </a:pPr>
            <a:r>
              <a:rPr lang="en-US" sz="2400" b="1" dirty="0"/>
              <a:t>Natural Language </a:t>
            </a:r>
            <a:r>
              <a:rPr lang="en-US" sz="2400" b="1" dirty="0" smtClean="0"/>
              <a:t>Search</a:t>
            </a:r>
            <a:endParaRPr lang="en-US" sz="2400" dirty="0"/>
          </a:p>
          <a:p>
            <a:pPr lvl="1">
              <a:buFont typeface="Wingdings" panose="05000000000000000000" pitchFamily="2" charset="2"/>
              <a:buChar char="Ø"/>
            </a:pPr>
            <a:r>
              <a:rPr lang="en-US" sz="2400" b="1" dirty="0"/>
              <a:t>Terms and </a:t>
            </a:r>
            <a:r>
              <a:rPr lang="en-US" sz="2400" b="1" dirty="0" smtClean="0"/>
              <a:t>Connector Search</a:t>
            </a:r>
            <a:endParaRPr lang="en-US" sz="2400" dirty="0"/>
          </a:p>
          <a:p>
            <a:pPr marL="0" indent="0">
              <a:buNone/>
            </a:pPr>
            <a:endParaRPr lang="en-US" sz="2400" dirty="0"/>
          </a:p>
        </p:txBody>
      </p:sp>
    </p:spTree>
    <p:extLst>
      <p:ext uri="{BB962C8B-B14F-4D97-AF65-F5344CB8AC3E}">
        <p14:creationId xmlns:p14="http://schemas.microsoft.com/office/powerpoint/2010/main" xmlns="" val="3737930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b="1" i="1" dirty="0"/>
              <a:t>continued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a:t>Table of Contents</a:t>
            </a:r>
            <a:endParaRPr lang="en-US" sz="2400" dirty="0"/>
          </a:p>
          <a:p>
            <a:pPr lvl="1">
              <a:buFont typeface="Wingdings" panose="05000000000000000000" pitchFamily="2" charset="2"/>
              <a:buChar char="Ø"/>
            </a:pPr>
            <a:r>
              <a:rPr lang="en-US" sz="2400" b="1" dirty="0"/>
              <a:t>To expand a selection within a particular title, chapter or article, click the “+” beside the desired title, chapter or article</a:t>
            </a:r>
            <a:endParaRPr lang="en-US" sz="2400" dirty="0"/>
          </a:p>
          <a:p>
            <a:pPr lvl="1">
              <a:buFont typeface="Wingdings" panose="05000000000000000000" pitchFamily="2" charset="2"/>
              <a:buChar char="Ø"/>
            </a:pPr>
            <a:r>
              <a:rPr lang="en-US" sz="2400" b="1" dirty="0"/>
              <a:t>To minimize a selection with a particular title, chapter or article, click the </a:t>
            </a:r>
            <a:r>
              <a:rPr lang="en-US" sz="2400" b="1" dirty="0" smtClean="0"/>
              <a:t>“-” beside </a:t>
            </a:r>
            <a:r>
              <a:rPr lang="en-US" sz="2400" b="1" dirty="0"/>
              <a:t>the desired title, chapter or article</a:t>
            </a:r>
            <a:endParaRPr lang="en-US" sz="2400" dirty="0"/>
          </a:p>
          <a:p>
            <a:pPr lvl="1">
              <a:buFont typeface="Wingdings" panose="05000000000000000000" pitchFamily="2" charset="2"/>
              <a:buChar char="Ø"/>
            </a:pPr>
            <a:r>
              <a:rPr lang="en-US" sz="2400" b="1" dirty="0"/>
              <a:t>Once you’ve located the Code section that you would like to </a:t>
            </a:r>
            <a:r>
              <a:rPr lang="en-US" sz="2400" b="1" dirty="0" smtClean="0"/>
              <a:t>see, click </a:t>
            </a:r>
            <a:r>
              <a:rPr lang="en-US" sz="2400" b="1" dirty="0"/>
              <a:t>on the desired code section to open the text of that particular section</a:t>
            </a:r>
            <a:endParaRPr lang="en-US" sz="2400" dirty="0"/>
          </a:p>
        </p:txBody>
      </p:sp>
    </p:spTree>
    <p:extLst>
      <p:ext uri="{BB962C8B-B14F-4D97-AF65-F5344CB8AC3E}">
        <p14:creationId xmlns:p14="http://schemas.microsoft.com/office/powerpoint/2010/main" xmlns="" val="25413484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1026"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368" r="39805" b="5787"/>
          <a:stretch/>
        </p:blipFill>
        <p:spPr bwMode="auto">
          <a:xfrm>
            <a:off x="931334" y="1651378"/>
            <a:ext cx="5278966" cy="5029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403668" y="257108"/>
            <a:ext cx="9169400" cy="81915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i="1" dirty="0" smtClean="0"/>
              <a:t>The Official Code of Georgia </a:t>
            </a:r>
            <a:r>
              <a:rPr lang="en-US" b="1" dirty="0" smtClean="0"/>
              <a:t>(Unannotated), </a:t>
            </a:r>
            <a:r>
              <a:rPr lang="en-US" b="1" i="1" dirty="0" smtClean="0"/>
              <a:t>continued</a:t>
            </a:r>
            <a:endParaRPr lang="en-US" dirty="0"/>
          </a:p>
        </p:txBody>
      </p:sp>
      <p:sp>
        <p:nvSpPr>
          <p:cNvPr id="2" name="Title 1"/>
          <p:cNvSpPr>
            <a:spLocks noGrp="1"/>
          </p:cNvSpPr>
          <p:nvPr>
            <p:ph type="title"/>
          </p:nvPr>
        </p:nvSpPr>
        <p:spPr>
          <a:xfrm>
            <a:off x="6210300" y="3292408"/>
            <a:ext cx="3479800" cy="492192"/>
          </a:xfrm>
        </p:spPr>
        <p:txBody>
          <a:bodyPr>
            <a:noAutofit/>
          </a:bodyPr>
          <a:lstStyle/>
          <a:p>
            <a:r>
              <a:rPr lang="en-US" sz="3000" b="1" dirty="0" smtClean="0"/>
              <a:t>Table of Contents</a:t>
            </a:r>
            <a:endParaRPr lang="en-US" sz="3000" dirty="0"/>
          </a:p>
        </p:txBody>
      </p:sp>
    </p:spTree>
    <p:extLst>
      <p:ext uri="{BB962C8B-B14F-4D97-AF65-F5344CB8AC3E}">
        <p14:creationId xmlns:p14="http://schemas.microsoft.com/office/powerpoint/2010/main" xmlns="" val="9330536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63" y="10822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26563" y="2051097"/>
            <a:ext cx="8596668" cy="3880773"/>
          </a:xfrm>
        </p:spPr>
        <p:txBody>
          <a:bodyPr>
            <a:noAutofit/>
          </a:bodyPr>
          <a:lstStyle/>
          <a:p>
            <a:pPr lvl="0"/>
            <a:r>
              <a:rPr lang="en-US" sz="2400" b="1" dirty="0"/>
              <a:t>Natural Language </a:t>
            </a:r>
            <a:r>
              <a:rPr lang="en-US" sz="2400" b="1" dirty="0" smtClean="0"/>
              <a:t>Search</a:t>
            </a:r>
          </a:p>
          <a:p>
            <a:pPr lvl="0"/>
            <a:endParaRPr lang="en-US" sz="2400" dirty="0"/>
          </a:p>
        </p:txBody>
      </p:sp>
      <p:pic>
        <p:nvPicPr>
          <p:cNvPr id="2053"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753" r="42735" b="6073"/>
          <a:stretch/>
        </p:blipFill>
        <p:spPr bwMode="auto">
          <a:xfrm>
            <a:off x="4579134" y="1514901"/>
            <a:ext cx="5269946" cy="5107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7460964" y="1617731"/>
            <a:ext cx="1262267" cy="721815"/>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Arc 14"/>
          <p:cNvSpPr/>
          <p:nvPr/>
        </p:nvSpPr>
        <p:spPr>
          <a:xfrm rot="5838611">
            <a:off x="2922711" y="-1067310"/>
            <a:ext cx="4154173" cy="610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759708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t>Administrative Law – Type 1</a:t>
            </a:r>
            <a:br>
              <a:rPr lang="en-US" b="1" dirty="0"/>
            </a:br>
            <a:r>
              <a:rPr lang="en-US" sz="2800" b="1" i="1" dirty="0"/>
              <a:t>(continued)</a:t>
            </a:r>
            <a:endParaRPr lang="en-US" dirty="0"/>
          </a:p>
        </p:txBody>
      </p:sp>
      <p:sp>
        <p:nvSpPr>
          <p:cNvPr id="3" name="Content Placeholder 2"/>
          <p:cNvSpPr>
            <a:spLocks noGrp="1"/>
          </p:cNvSpPr>
          <p:nvPr>
            <p:ph idx="1"/>
          </p:nvPr>
        </p:nvSpPr>
        <p:spPr>
          <a:xfrm>
            <a:off x="-374650" y="2286000"/>
            <a:ext cx="10077450" cy="4110962"/>
          </a:xfrm>
        </p:spPr>
        <p:txBody>
          <a:bodyPr>
            <a:normAutofit/>
          </a:bodyPr>
          <a:lstStyle/>
          <a:p>
            <a:pPr lvl="3">
              <a:buFont typeface="Wingdings" panose="05000000000000000000" pitchFamily="2" charset="2"/>
              <a:buChar char="§"/>
            </a:pPr>
            <a:r>
              <a:rPr lang="en-US" sz="2400" b="1" dirty="0" smtClean="0"/>
              <a:t>The Rules and Regulations are indexed </a:t>
            </a:r>
            <a:r>
              <a:rPr lang="en-US" sz="2400" b="1" dirty="0"/>
              <a:t>by the various administrative agencies or boards </a:t>
            </a:r>
            <a:r>
              <a:rPr lang="en-US" sz="2400" b="1" dirty="0" smtClean="0"/>
              <a:t>that </a:t>
            </a:r>
            <a:r>
              <a:rPr lang="en-US" sz="2400" b="1" dirty="0"/>
              <a:t>have authority over the particular area of law</a:t>
            </a:r>
            <a:endParaRPr lang="en-US" sz="2400" dirty="0"/>
          </a:p>
          <a:p>
            <a:pPr lvl="4">
              <a:buFont typeface="Arial" panose="020B0604020202020204" pitchFamily="34" charset="0"/>
              <a:buChar char="•"/>
            </a:pPr>
            <a:r>
              <a:rPr lang="en-US" sz="2400" b="1" dirty="0"/>
              <a:t>Examples include rules of: the Georgia Dept. of Education, Dept. of Transportation, etc</a:t>
            </a:r>
            <a:r>
              <a:rPr lang="en-US" sz="2400" b="1" dirty="0" smtClean="0"/>
              <a:t>.</a:t>
            </a:r>
          </a:p>
          <a:p>
            <a:pPr lvl="3">
              <a:buFont typeface="Wingdings" panose="05000000000000000000" pitchFamily="2" charset="2"/>
              <a:buChar char="§"/>
            </a:pPr>
            <a:r>
              <a:rPr lang="en-US" sz="2400" b="1" dirty="0"/>
              <a:t>Administrative decisions from State </a:t>
            </a:r>
            <a:r>
              <a:rPr lang="en-US" sz="2400" b="1" dirty="0" smtClean="0"/>
              <a:t>Agencies</a:t>
            </a:r>
            <a:endParaRPr lang="en-US" sz="2400" dirty="0"/>
          </a:p>
          <a:p>
            <a:pPr lvl="4">
              <a:buFont typeface="Arial" panose="020B0604020202020204" pitchFamily="34" charset="0"/>
              <a:buChar char="•"/>
            </a:pPr>
            <a:r>
              <a:rPr lang="en-US" sz="2400" b="1" dirty="0"/>
              <a:t>These are not published in any print compilation, but many are often available through the various </a:t>
            </a:r>
            <a:r>
              <a:rPr lang="en-US" sz="2400" b="1" dirty="0" smtClean="0"/>
              <a:t>agency websites</a:t>
            </a:r>
            <a:endParaRPr lang="en-US" sz="2400" dirty="0"/>
          </a:p>
          <a:p>
            <a:pPr lvl="4"/>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101002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22" y="267504"/>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00022" y="1690255"/>
            <a:ext cx="9612014" cy="3714888"/>
          </a:xfrm>
        </p:spPr>
        <p:txBody>
          <a:bodyPr>
            <a:noAutofit/>
          </a:bodyPr>
          <a:lstStyle/>
          <a:p>
            <a:pPr lvl="0"/>
            <a:r>
              <a:rPr lang="en-US" sz="2300" b="1" dirty="0" smtClean="0"/>
              <a:t>Natural Language, cont’d</a:t>
            </a:r>
            <a:endParaRPr lang="en-US" sz="2300" dirty="0"/>
          </a:p>
          <a:p>
            <a:pPr lvl="2">
              <a:buFont typeface="Wingdings" panose="05000000000000000000" pitchFamily="2" charset="2"/>
              <a:buChar char="Ø"/>
            </a:pPr>
            <a:r>
              <a:rPr lang="en-US" sz="2300" b="1" dirty="0"/>
              <a:t>Lets you enter a search in plain English, without having to use any special terms</a:t>
            </a:r>
            <a:endParaRPr lang="en-US" sz="2300" dirty="0"/>
          </a:p>
          <a:p>
            <a:pPr lvl="2">
              <a:buFont typeface="Wingdings" panose="05000000000000000000" pitchFamily="2" charset="2"/>
              <a:buChar char="Ø"/>
            </a:pPr>
            <a:r>
              <a:rPr lang="en-US" sz="2300" b="1" dirty="0"/>
              <a:t>Best suited for when you</a:t>
            </a:r>
            <a:endParaRPr lang="en-US" sz="2300" dirty="0"/>
          </a:p>
          <a:p>
            <a:pPr lvl="3">
              <a:buFont typeface="Wingdings" panose="05000000000000000000" pitchFamily="2" charset="2"/>
              <a:buChar char="§"/>
            </a:pPr>
            <a:r>
              <a:rPr lang="en-US" sz="2300" b="1" dirty="0"/>
              <a:t>Need to research general or conceptual issues, rather than very specific topics</a:t>
            </a:r>
            <a:endParaRPr lang="en-US" sz="2300" dirty="0"/>
          </a:p>
          <a:p>
            <a:pPr lvl="3">
              <a:buFont typeface="Wingdings" panose="05000000000000000000" pitchFamily="2" charset="2"/>
              <a:buChar char="§"/>
            </a:pPr>
            <a:r>
              <a:rPr lang="en-US" sz="2300" b="1" dirty="0"/>
              <a:t>Don't know much about an issue except for a few basic terms</a:t>
            </a:r>
            <a:endParaRPr lang="en-US" sz="2300" dirty="0"/>
          </a:p>
          <a:p>
            <a:pPr lvl="3">
              <a:buFont typeface="Wingdings" panose="05000000000000000000" pitchFamily="2" charset="2"/>
              <a:buChar char="§"/>
            </a:pPr>
            <a:r>
              <a:rPr lang="en-US" sz="2300" b="1" dirty="0"/>
              <a:t>Don't feel comfortable writing Terms and Connectors (Boolean) search requests</a:t>
            </a:r>
            <a:endParaRPr lang="en-US" sz="2300" dirty="0"/>
          </a:p>
          <a:p>
            <a:pPr lvl="3">
              <a:buFont typeface="Wingdings" panose="05000000000000000000" pitchFamily="2" charset="2"/>
              <a:buChar char="§"/>
            </a:pPr>
            <a:r>
              <a:rPr lang="en-US" sz="2300" b="1" dirty="0"/>
              <a:t>Want to supplement a Terms and Connectors search to ensure thorough results</a:t>
            </a:r>
            <a:endParaRPr lang="en-US" sz="2300" dirty="0"/>
          </a:p>
        </p:txBody>
      </p:sp>
    </p:spTree>
    <p:extLst>
      <p:ext uri="{BB962C8B-B14F-4D97-AF65-F5344CB8AC3E}">
        <p14:creationId xmlns:p14="http://schemas.microsoft.com/office/powerpoint/2010/main" xmlns="" val="1434881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14" y="65542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272515"/>
            <a:ext cx="9612014" cy="3880773"/>
          </a:xfrm>
        </p:spPr>
        <p:txBody>
          <a:bodyPr>
            <a:noAutofit/>
          </a:bodyPr>
          <a:lstStyle/>
          <a:p>
            <a:pPr lvl="1"/>
            <a:r>
              <a:rPr lang="en-US" sz="2400" b="1" dirty="0"/>
              <a:t>Developing a Natural Language Search</a:t>
            </a:r>
            <a:endParaRPr lang="en-US" sz="2400" dirty="0"/>
          </a:p>
          <a:p>
            <a:pPr lvl="2">
              <a:buFont typeface="Wingdings" panose="05000000000000000000" pitchFamily="2" charset="2"/>
              <a:buChar char="Ø"/>
            </a:pPr>
            <a:r>
              <a:rPr lang="en-US" sz="2400" b="1" dirty="0"/>
              <a:t>Use words that you might </a:t>
            </a:r>
            <a:r>
              <a:rPr lang="en-US" sz="2400" b="1" dirty="0" smtClean="0"/>
              <a:t>use in </a:t>
            </a:r>
            <a:r>
              <a:rPr lang="en-US" sz="2400" b="1" dirty="0"/>
              <a:t>describing your topic to another person</a:t>
            </a:r>
            <a:endParaRPr lang="en-US" sz="2400" dirty="0"/>
          </a:p>
          <a:p>
            <a:pPr lvl="2">
              <a:buFont typeface="Wingdings" panose="05000000000000000000" pitchFamily="2" charset="2"/>
              <a:buChar char="Ø"/>
            </a:pPr>
            <a:r>
              <a:rPr lang="en-US" sz="2400" b="1" dirty="0"/>
              <a:t>Can use quotation marks to narrow search. For example,</a:t>
            </a:r>
            <a:endParaRPr lang="en-US" sz="2400" dirty="0"/>
          </a:p>
          <a:p>
            <a:pPr lvl="3">
              <a:buFont typeface="Wingdings" panose="05000000000000000000" pitchFamily="2" charset="2"/>
              <a:buChar char="§"/>
            </a:pPr>
            <a:r>
              <a:rPr lang="en-US" sz="2400" b="1" dirty="0"/>
              <a:t>Searching </a:t>
            </a:r>
            <a:r>
              <a:rPr lang="en-US" sz="2400" b="1" i="1" dirty="0"/>
              <a:t>default judgment </a:t>
            </a:r>
            <a:r>
              <a:rPr lang="en-US" sz="2400" b="1" dirty="0"/>
              <a:t>will produce all code sections with the word </a:t>
            </a:r>
            <a:r>
              <a:rPr lang="en-US" sz="2400" b="1" i="1" dirty="0"/>
              <a:t>default</a:t>
            </a:r>
            <a:r>
              <a:rPr lang="en-US" sz="2400" b="1" dirty="0"/>
              <a:t> </a:t>
            </a:r>
            <a:r>
              <a:rPr lang="en-US" sz="2400" b="1" u="sng" dirty="0"/>
              <a:t>or</a:t>
            </a:r>
            <a:r>
              <a:rPr lang="en-US" sz="2400" b="1" dirty="0"/>
              <a:t> </a:t>
            </a:r>
            <a:r>
              <a:rPr lang="en-US" sz="2400" b="1" i="1" dirty="0"/>
              <a:t>judgment</a:t>
            </a:r>
            <a:r>
              <a:rPr lang="en-US" sz="2400" b="1" dirty="0"/>
              <a:t> in them</a:t>
            </a:r>
            <a:endParaRPr lang="en-US" sz="2400" dirty="0"/>
          </a:p>
          <a:p>
            <a:pPr lvl="3">
              <a:buFont typeface="Wingdings" panose="05000000000000000000" pitchFamily="2" charset="2"/>
              <a:buChar char="§"/>
            </a:pPr>
            <a:r>
              <a:rPr lang="en-US" sz="2400" b="1" dirty="0"/>
              <a:t>Searching “default judgment”, however, will only produce those code sections with the term “default judgment” in it </a:t>
            </a:r>
            <a:endParaRPr lang="en-US" sz="2400" dirty="0"/>
          </a:p>
        </p:txBody>
      </p:sp>
    </p:spTree>
    <p:extLst>
      <p:ext uri="{BB962C8B-B14F-4D97-AF65-F5344CB8AC3E}">
        <p14:creationId xmlns:p14="http://schemas.microsoft.com/office/powerpoint/2010/main" xmlns="" val="2166481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59" y="835535"/>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90945" y="2632734"/>
            <a:ext cx="9612014" cy="3880773"/>
          </a:xfrm>
        </p:spPr>
        <p:txBody>
          <a:bodyPr>
            <a:noAutofit/>
          </a:bodyPr>
          <a:lstStyle/>
          <a:p>
            <a:pPr lvl="1"/>
            <a:r>
              <a:rPr lang="en-US" sz="2400" b="1" dirty="0"/>
              <a:t>Developing a Natural </a:t>
            </a:r>
            <a:r>
              <a:rPr lang="en-US" sz="2400" b="1" dirty="0" smtClean="0"/>
              <a:t>Language Search, cont’d.</a:t>
            </a:r>
          </a:p>
          <a:p>
            <a:pPr lvl="2">
              <a:buFont typeface="Wingdings" panose="05000000000000000000" pitchFamily="2" charset="2"/>
              <a:buChar char="Ø"/>
            </a:pPr>
            <a:r>
              <a:rPr lang="en-US" sz="2400" b="1" dirty="0"/>
              <a:t>Example: To find code sections about opening default in a civil case you might search “what is necessary to open default in a civil case”</a:t>
            </a:r>
            <a:endParaRPr lang="en-US" sz="2200" dirty="0"/>
          </a:p>
        </p:txBody>
      </p:sp>
    </p:spTree>
    <p:extLst>
      <p:ext uri="{BB962C8B-B14F-4D97-AF65-F5344CB8AC3E}">
        <p14:creationId xmlns:p14="http://schemas.microsoft.com/office/powerpoint/2010/main" xmlns="" val="2965239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22" y="12895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65522" y="1344262"/>
            <a:ext cx="9612014" cy="3880773"/>
          </a:xfrm>
        </p:spPr>
        <p:txBody>
          <a:bodyPr>
            <a:noAutofit/>
          </a:bodyPr>
          <a:lstStyle/>
          <a:p>
            <a:pPr lvl="1"/>
            <a:r>
              <a:rPr lang="en-US" sz="2400" b="1" dirty="0"/>
              <a:t>Developing a Natural </a:t>
            </a:r>
            <a:r>
              <a:rPr lang="en-US" sz="2400" b="1" dirty="0" smtClean="0"/>
              <a:t>Language Search, cont’d.</a:t>
            </a:r>
          </a:p>
        </p:txBody>
      </p:sp>
      <p:pic>
        <p:nvPicPr>
          <p:cNvPr id="4098"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101" r="43437" b="5358"/>
          <a:stretch/>
        </p:blipFill>
        <p:spPr bwMode="auto">
          <a:xfrm>
            <a:off x="406545" y="2088107"/>
            <a:ext cx="4096184" cy="413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002" r="43437" b="64533"/>
          <a:stretch/>
        </p:blipFill>
        <p:spPr bwMode="auto">
          <a:xfrm>
            <a:off x="3938378" y="2606721"/>
            <a:ext cx="7691476" cy="2756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917121" y="2152275"/>
            <a:ext cx="2200152" cy="721815"/>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525810">
            <a:off x="2946008" y="272336"/>
            <a:ext cx="2813422" cy="494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243337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68" y="12895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90946" y="1703687"/>
            <a:ext cx="10349346" cy="1496713"/>
          </a:xfrm>
        </p:spPr>
        <p:txBody>
          <a:bodyPr>
            <a:noAutofit/>
          </a:bodyPr>
          <a:lstStyle/>
          <a:p>
            <a:pPr lvl="1"/>
            <a:r>
              <a:rPr lang="en-US" sz="2400" b="1" dirty="0"/>
              <a:t>Developing a Natural </a:t>
            </a:r>
            <a:r>
              <a:rPr lang="en-US" sz="2400" b="1" dirty="0" smtClean="0"/>
              <a:t>Language Search, cont’d.</a:t>
            </a:r>
          </a:p>
          <a:p>
            <a:pPr lvl="2">
              <a:buFont typeface="Wingdings" panose="05000000000000000000" pitchFamily="2" charset="2"/>
              <a:buChar char="Ø"/>
            </a:pPr>
            <a:r>
              <a:rPr lang="en-US" sz="2400" b="1" dirty="0"/>
              <a:t>You may also use just the most important words and phrases (in any </a:t>
            </a:r>
            <a:r>
              <a:rPr lang="en-US" sz="2400" b="1" dirty="0" smtClean="0"/>
              <a:t>order).  Example</a:t>
            </a:r>
            <a:r>
              <a:rPr lang="en-US" sz="2400" b="1" dirty="0"/>
              <a:t>: “civil action opening default”</a:t>
            </a:r>
            <a:endParaRPr lang="en-US" sz="2400" dirty="0"/>
          </a:p>
        </p:txBody>
      </p:sp>
      <p:pic>
        <p:nvPicPr>
          <p:cNvPr id="5122"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093" r="44835"/>
          <a:stretch/>
        </p:blipFill>
        <p:spPr bwMode="auto">
          <a:xfrm>
            <a:off x="697490" y="3125337"/>
            <a:ext cx="3278764" cy="3596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98" t="3257" r="49658" b="73435"/>
          <a:stretch/>
        </p:blipFill>
        <p:spPr bwMode="auto">
          <a:xfrm>
            <a:off x="4243034" y="3316406"/>
            <a:ext cx="7509164" cy="2188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1124939" y="3200400"/>
            <a:ext cx="1826079" cy="531957"/>
          </a:xfrm>
          <a:prstGeom prst="ellipse">
            <a:avLst/>
          </a:prstGeom>
          <a:solidFill>
            <a:schemeClr val="accent3">
              <a:alpha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525810">
            <a:off x="3435450" y="1075185"/>
            <a:ext cx="2813422" cy="4942131"/>
          </a:xfrm>
          <a:prstGeom prst="arc">
            <a:avLst>
              <a:gd name="adj1" fmla="val 16200000"/>
              <a:gd name="adj2" fmla="val 4059798"/>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2397652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181" r="45535" b="45137"/>
          <a:stretch/>
        </p:blipFill>
        <p:spPr bwMode="auto">
          <a:xfrm>
            <a:off x="6101692" y="1746913"/>
            <a:ext cx="5876365" cy="351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sz="2600" b="1" i="1" dirty="0" smtClean="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smtClean="0"/>
              <a:t>Advanced Natural Language Search</a:t>
            </a:r>
            <a:endParaRPr lang="en-US" sz="2400" dirty="0"/>
          </a:p>
        </p:txBody>
      </p:sp>
      <p:sp>
        <p:nvSpPr>
          <p:cNvPr id="6" name="Oval 5"/>
          <p:cNvSpPr/>
          <p:nvPr/>
        </p:nvSpPr>
        <p:spPr>
          <a:xfrm>
            <a:off x="9326330" y="3567966"/>
            <a:ext cx="1483604" cy="871530"/>
          </a:xfrm>
          <a:prstGeom prst="ellipse">
            <a:avLst/>
          </a:prstGeom>
          <a:solidFill>
            <a:srgbClr val="00B0F0">
              <a:alpha val="40000"/>
            </a:srgbClr>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6887510">
            <a:off x="4127869" y="-715265"/>
            <a:ext cx="4896200" cy="7257974"/>
          </a:xfrm>
          <a:prstGeom prst="arc">
            <a:avLst>
              <a:gd name="adj1" fmla="val 16200000"/>
              <a:gd name="adj2" fmla="val 4059798"/>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9450590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13" y="48541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91913" y="2036988"/>
            <a:ext cx="8596668" cy="3880773"/>
          </a:xfrm>
        </p:spPr>
        <p:txBody>
          <a:bodyPr>
            <a:noAutofit/>
          </a:bodyPr>
          <a:lstStyle/>
          <a:p>
            <a:pPr lvl="0"/>
            <a:r>
              <a:rPr lang="en-US" sz="2400" b="1" dirty="0" smtClean="0"/>
              <a:t>Advanced Natural Language Search, cont’d</a:t>
            </a:r>
            <a:endParaRPr lang="en-US" sz="2400" dirty="0"/>
          </a:p>
        </p:txBody>
      </p:sp>
      <p:pic>
        <p:nvPicPr>
          <p:cNvPr id="7171"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633" r="25954" b="34544"/>
          <a:stretch/>
        </p:blipFill>
        <p:spPr bwMode="auto">
          <a:xfrm>
            <a:off x="1875126" y="2825086"/>
            <a:ext cx="7213455" cy="3825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057048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84" y="194471"/>
            <a:ext cx="9169400" cy="819150"/>
          </a:xfrm>
        </p:spPr>
        <p:txBody>
          <a:bodyPr>
            <a:noAutofit/>
          </a:bodyPr>
          <a:lstStyle/>
          <a:p>
            <a:r>
              <a:rPr lang="en-US" sz="3200" b="1" i="1" dirty="0"/>
              <a:t>The Official Code of Georgia </a:t>
            </a:r>
            <a:r>
              <a:rPr lang="en-US" sz="3200" b="1" dirty="0" smtClean="0"/>
              <a:t>(Unannotated)</a:t>
            </a:r>
            <a:r>
              <a:rPr lang="en-US"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1476574"/>
            <a:ext cx="5860473" cy="3744205"/>
          </a:xfrm>
        </p:spPr>
        <p:txBody>
          <a:bodyPr>
            <a:noAutofit/>
          </a:bodyPr>
          <a:lstStyle/>
          <a:p>
            <a:pPr lvl="0"/>
            <a:r>
              <a:rPr lang="en-US" sz="2400" b="1" dirty="0" smtClean="0"/>
              <a:t>Advanced Natural Language Search, cont’d</a:t>
            </a:r>
          </a:p>
          <a:p>
            <a:pPr lvl="1">
              <a:buFont typeface="Wingdings" panose="05000000000000000000" pitchFamily="2" charset="2"/>
              <a:buChar char="Ø"/>
            </a:pPr>
            <a:r>
              <a:rPr lang="en-US" sz="2400" b="1" dirty="0"/>
              <a:t>The “Suggest Terms for My Search” feature can help provide additional search terms to add to your search or replace terms used in your </a:t>
            </a:r>
            <a:r>
              <a:rPr lang="en-US" sz="2400" b="1" dirty="0" smtClean="0"/>
              <a:t>search</a:t>
            </a:r>
          </a:p>
          <a:p>
            <a:pPr lvl="1">
              <a:buFont typeface="Wingdings" panose="05000000000000000000" pitchFamily="2" charset="2"/>
              <a:buChar char="Ø"/>
            </a:pPr>
            <a:endParaRPr lang="en-US" sz="2400" b="1" dirty="0"/>
          </a:p>
          <a:p>
            <a:pPr lvl="1">
              <a:buFont typeface="Wingdings" panose="05000000000000000000" pitchFamily="2" charset="2"/>
              <a:buChar char="Ø"/>
            </a:pPr>
            <a:endParaRPr lang="en-US" sz="2400" b="1" dirty="0" smtClean="0"/>
          </a:p>
          <a:p>
            <a:pPr lvl="7">
              <a:buFont typeface="Wingdings" panose="05000000000000000000" pitchFamily="2" charset="2"/>
              <a:buChar char="Ø"/>
            </a:pPr>
            <a:endParaRPr lang="en-US" sz="2000" b="1" dirty="0" smtClean="0"/>
          </a:p>
          <a:p>
            <a:pPr marL="3657600" lvl="8" indent="0">
              <a:buNone/>
            </a:pPr>
            <a:r>
              <a:rPr lang="en-US" sz="2000" b="1" dirty="0" smtClean="0">
                <a:solidFill>
                  <a:srgbClr val="7030A0"/>
                </a:solidFill>
              </a:rPr>
              <a:t>RESULTS:</a:t>
            </a:r>
          </a:p>
          <a:p>
            <a:pPr lvl="1">
              <a:buFont typeface="Wingdings" panose="05000000000000000000" pitchFamily="2" charset="2"/>
              <a:buChar char="Ø"/>
            </a:pPr>
            <a:endParaRPr lang="en-US" sz="2400" dirty="0"/>
          </a:p>
          <a:p>
            <a:pPr lvl="1">
              <a:buFont typeface="Wingdings" panose="05000000000000000000" pitchFamily="2" charset="2"/>
              <a:buChar char="Ø"/>
            </a:pPr>
            <a:endParaRPr lang="en-US" sz="2200" dirty="0"/>
          </a:p>
        </p:txBody>
      </p:sp>
      <p:pic>
        <p:nvPicPr>
          <p:cNvPr id="8194"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 t="3480" r="47469" b="36631"/>
          <a:stretch/>
        </p:blipFill>
        <p:spPr bwMode="auto">
          <a:xfrm>
            <a:off x="5873177" y="2320118"/>
            <a:ext cx="6177792" cy="4401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9935929" y="3602181"/>
            <a:ext cx="1483604" cy="657977"/>
          </a:xfrm>
          <a:prstGeom prst="ellipse">
            <a:avLst/>
          </a:prstGeom>
          <a:solidFill>
            <a:srgbClr val="00B0F0">
              <a:alpha val="40000"/>
            </a:srgbClr>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dirty="0" smtClean="0">
              <a:solidFill>
                <a:srgbClr val="FF0000"/>
              </a:solidFill>
            </a:endParaRPr>
          </a:p>
          <a:p>
            <a:pPr algn="ctr"/>
            <a:endParaRPr lang="en-US" b="1" dirty="0">
              <a:solidFill>
                <a:srgbClr val="FF0000"/>
              </a:solidFill>
            </a:endParaRPr>
          </a:p>
        </p:txBody>
      </p:sp>
      <p:sp>
        <p:nvSpPr>
          <p:cNvPr id="8" name="Arc 7"/>
          <p:cNvSpPr/>
          <p:nvPr/>
        </p:nvSpPr>
        <p:spPr>
          <a:xfrm rot="5811509" flipH="1">
            <a:off x="5549894" y="212944"/>
            <a:ext cx="2788764" cy="6523795"/>
          </a:xfrm>
          <a:prstGeom prst="arc">
            <a:avLst>
              <a:gd name="adj1" fmla="val 16404652"/>
              <a:gd name="adj2" fmla="val 4560286"/>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Brace 2"/>
          <p:cNvSpPr/>
          <p:nvPr/>
        </p:nvSpPr>
        <p:spPr>
          <a:xfrm>
            <a:off x="5658056" y="5098473"/>
            <a:ext cx="293993" cy="1399309"/>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4878376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340" r="46956" b="23659"/>
          <a:stretch/>
        </p:blipFill>
        <p:spPr bwMode="auto">
          <a:xfrm>
            <a:off x="5708073" y="2169993"/>
            <a:ext cx="5101861" cy="4388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0968" y="60000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90968" y="2272515"/>
            <a:ext cx="8596668" cy="3880773"/>
          </a:xfrm>
        </p:spPr>
        <p:txBody>
          <a:bodyPr>
            <a:noAutofit/>
          </a:bodyPr>
          <a:lstStyle/>
          <a:p>
            <a:pPr lvl="0"/>
            <a:r>
              <a:rPr lang="en-US" sz="2400" b="1" dirty="0" smtClean="0"/>
              <a:t>Terms and Connectors Search</a:t>
            </a:r>
            <a:endParaRPr lang="en-US" sz="2400" dirty="0"/>
          </a:p>
        </p:txBody>
      </p:sp>
      <p:sp>
        <p:nvSpPr>
          <p:cNvPr id="6" name="Oval 5"/>
          <p:cNvSpPr/>
          <p:nvPr/>
        </p:nvSpPr>
        <p:spPr>
          <a:xfrm>
            <a:off x="7673379" y="2172793"/>
            <a:ext cx="1483604" cy="871530"/>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6225456">
            <a:off x="3416733" y="-281331"/>
            <a:ext cx="4409066" cy="5379730"/>
          </a:xfrm>
          <a:prstGeom prst="arc">
            <a:avLst>
              <a:gd name="adj1" fmla="val 16200000"/>
              <a:gd name="adj2" fmla="val 4059798"/>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33355499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 y="2175535"/>
            <a:ext cx="9878291" cy="4266831"/>
          </a:xfrm>
        </p:spPr>
        <p:txBody>
          <a:bodyPr>
            <a:noAutofit/>
          </a:bodyPr>
          <a:lstStyle/>
          <a:p>
            <a:pPr lvl="1"/>
            <a:r>
              <a:rPr lang="en-US" sz="2400" b="1" dirty="0"/>
              <a:t>Terms and Connectors Search Cont’d.</a:t>
            </a:r>
            <a:endParaRPr lang="en-US" sz="2400" dirty="0"/>
          </a:p>
          <a:p>
            <a:pPr lvl="2">
              <a:buFont typeface="Wingdings" panose="05000000000000000000" pitchFamily="2" charset="2"/>
              <a:buChar char="Ø"/>
            </a:pPr>
            <a:r>
              <a:rPr lang="en-US" sz="2400" b="1" dirty="0"/>
              <a:t>Lets you enter a search using “terms” and “connectors” to achieve the most accurate search results possible</a:t>
            </a:r>
            <a:endParaRPr lang="en-US" sz="2400" dirty="0"/>
          </a:p>
          <a:p>
            <a:pPr lvl="2">
              <a:buFont typeface="Wingdings" panose="05000000000000000000" pitchFamily="2" charset="2"/>
              <a:buChar char="Ø"/>
            </a:pPr>
            <a:r>
              <a:rPr lang="en-US" sz="2400" b="1" dirty="0"/>
              <a:t>Best suited for when you</a:t>
            </a:r>
            <a:endParaRPr lang="en-US" sz="2400" dirty="0"/>
          </a:p>
          <a:p>
            <a:pPr lvl="3">
              <a:buFont typeface="Wingdings" panose="05000000000000000000" pitchFamily="2" charset="2"/>
              <a:buChar char="§"/>
            </a:pPr>
            <a:r>
              <a:rPr lang="en-US" sz="2400" b="1" dirty="0"/>
              <a:t>Need to research very specific topics</a:t>
            </a:r>
            <a:endParaRPr lang="en-US" sz="2400" dirty="0"/>
          </a:p>
          <a:p>
            <a:pPr lvl="3">
              <a:buFont typeface="Wingdings" panose="05000000000000000000" pitchFamily="2" charset="2"/>
              <a:buChar char="§"/>
            </a:pPr>
            <a:r>
              <a:rPr lang="en-US" sz="2400" b="1" dirty="0"/>
              <a:t>Need more narrowly tailored results than </a:t>
            </a:r>
            <a:r>
              <a:rPr lang="en-US" sz="2400" b="1" dirty="0" smtClean="0"/>
              <a:t>those </a:t>
            </a:r>
            <a:r>
              <a:rPr lang="en-US" sz="2400" b="1" dirty="0"/>
              <a:t>produced by a Natural Language search</a:t>
            </a:r>
            <a:endParaRPr lang="en-US" sz="2400" dirty="0"/>
          </a:p>
          <a:p>
            <a:pPr lvl="3">
              <a:buFont typeface="Wingdings" panose="05000000000000000000" pitchFamily="2" charset="2"/>
              <a:buChar char="§"/>
            </a:pPr>
            <a:r>
              <a:rPr lang="en-US" sz="2400" b="1" dirty="0"/>
              <a:t>Want to supplement a Natural Language search to ensure thorough results</a:t>
            </a:r>
            <a:endParaRPr lang="en-US" sz="2400" dirty="0"/>
          </a:p>
        </p:txBody>
      </p:sp>
    </p:spTree>
    <p:extLst>
      <p:ext uri="{BB962C8B-B14F-4D97-AF65-F5344CB8AC3E}">
        <p14:creationId xmlns:p14="http://schemas.microsoft.com/office/powerpoint/2010/main" xmlns="" val="1149442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247650"/>
            <a:ext cx="8596668" cy="819150"/>
          </a:xfrm>
        </p:spPr>
        <p:txBody>
          <a:bodyPr>
            <a:normAutofit/>
          </a:bodyPr>
          <a:lstStyle/>
          <a:p>
            <a:pPr lvl="0"/>
            <a:r>
              <a:rPr lang="en-US" b="1" dirty="0" smtClean="0"/>
              <a:t>Case Law </a:t>
            </a:r>
            <a:r>
              <a:rPr lang="en-US" b="1" dirty="0"/>
              <a:t>– Type </a:t>
            </a:r>
            <a:r>
              <a:rPr lang="en-US" b="1" dirty="0" smtClean="0"/>
              <a:t>2</a:t>
            </a:r>
            <a:endParaRPr lang="en-US" dirty="0"/>
          </a:p>
        </p:txBody>
      </p:sp>
      <p:sp>
        <p:nvSpPr>
          <p:cNvPr id="3" name="Content Placeholder 2"/>
          <p:cNvSpPr>
            <a:spLocks noGrp="1"/>
          </p:cNvSpPr>
          <p:nvPr>
            <p:ph idx="1"/>
          </p:nvPr>
        </p:nvSpPr>
        <p:spPr>
          <a:xfrm>
            <a:off x="239184" y="1066800"/>
            <a:ext cx="9044516" cy="5435600"/>
          </a:xfrm>
        </p:spPr>
        <p:txBody>
          <a:bodyPr>
            <a:noAutofit/>
          </a:bodyPr>
          <a:lstStyle/>
          <a:p>
            <a:pPr lvl="2"/>
            <a:r>
              <a:rPr lang="en-US" sz="2400" b="1" dirty="0"/>
              <a:t>Georgia has a three-level court system</a:t>
            </a:r>
            <a:endParaRPr lang="en-US" sz="2400" dirty="0"/>
          </a:p>
          <a:p>
            <a:pPr lvl="3">
              <a:buFont typeface="Wingdings" panose="05000000000000000000" pitchFamily="2" charset="2"/>
              <a:buChar char="Ø"/>
            </a:pPr>
            <a:r>
              <a:rPr lang="en-US" sz="2400" b="1" dirty="0"/>
              <a:t>Trial courts</a:t>
            </a:r>
            <a:endParaRPr lang="en-US" sz="2400" dirty="0"/>
          </a:p>
          <a:p>
            <a:pPr lvl="4">
              <a:buFont typeface="Wingdings" panose="05000000000000000000" pitchFamily="2" charset="2"/>
              <a:buChar char="§"/>
            </a:pPr>
            <a:r>
              <a:rPr lang="en-US" sz="2400" b="1" dirty="0"/>
              <a:t>Includes State and/or Superior Courts from each </a:t>
            </a:r>
            <a:r>
              <a:rPr lang="en-US" sz="2400" b="1" dirty="0" smtClean="0"/>
              <a:t>County</a:t>
            </a:r>
            <a:endParaRPr lang="en-US" sz="2400" dirty="0"/>
          </a:p>
          <a:p>
            <a:pPr lvl="4">
              <a:buFont typeface="Wingdings" panose="05000000000000000000" pitchFamily="2" charset="2"/>
              <a:buChar char="§"/>
            </a:pPr>
            <a:r>
              <a:rPr lang="en-US" sz="2400" b="1" dirty="0"/>
              <a:t>Decisions by these courts are not published except for being filed as public record with their respective County’s clerk’s </a:t>
            </a:r>
            <a:r>
              <a:rPr lang="en-US" sz="2400" b="1" dirty="0" smtClean="0"/>
              <a:t>office</a:t>
            </a:r>
          </a:p>
          <a:p>
            <a:pPr lvl="3">
              <a:buFont typeface="Wingdings" panose="05000000000000000000" pitchFamily="2" charset="2"/>
              <a:buChar char="Ø"/>
            </a:pPr>
            <a:r>
              <a:rPr lang="en-US" sz="2400" b="1" dirty="0" smtClean="0"/>
              <a:t>Georgia Court of Appeals</a:t>
            </a:r>
            <a:endParaRPr lang="en-US" sz="2400" dirty="0" smtClean="0"/>
          </a:p>
          <a:p>
            <a:pPr lvl="4">
              <a:buFont typeface="Wingdings" panose="05000000000000000000" pitchFamily="2" charset="2"/>
              <a:buChar char="§"/>
            </a:pPr>
            <a:r>
              <a:rPr lang="en-US" sz="2400" b="1" dirty="0" smtClean="0"/>
              <a:t>This is Georgia’s intermediate appellate court</a:t>
            </a:r>
            <a:endParaRPr lang="en-US" sz="2400" dirty="0" smtClean="0"/>
          </a:p>
          <a:p>
            <a:pPr lvl="4">
              <a:buFont typeface="Wingdings" panose="05000000000000000000" pitchFamily="2" charset="2"/>
              <a:buChar char="§"/>
            </a:pPr>
            <a:r>
              <a:rPr lang="en-US" sz="2400" b="1" dirty="0" smtClean="0"/>
              <a:t>Decisions are published in the </a:t>
            </a:r>
            <a:r>
              <a:rPr lang="en-US" sz="2400" b="1" i="1" dirty="0" smtClean="0"/>
              <a:t>Georgia Appeals Report</a:t>
            </a:r>
            <a:r>
              <a:rPr lang="en-US" sz="2400" b="1" dirty="0" smtClean="0"/>
              <a:t> and by Westlaw, LexisNexis, </a:t>
            </a:r>
            <a:r>
              <a:rPr lang="en-US" sz="2400" b="1" dirty="0" err="1" smtClean="0"/>
              <a:t>Fastcase</a:t>
            </a:r>
            <a:r>
              <a:rPr lang="en-US" sz="2400" b="1" dirty="0" smtClean="0"/>
              <a:t>, etc. for their subscribers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3768650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3060700"/>
            <a:ext cx="9878291" cy="3797300"/>
          </a:xfrm>
        </p:spPr>
        <p:txBody>
          <a:bodyPr>
            <a:noAutofit/>
          </a:bodyPr>
          <a:lstStyle/>
          <a:p>
            <a:pPr lvl="1"/>
            <a:r>
              <a:rPr lang="en-US" sz="2400" b="1" dirty="0"/>
              <a:t>Developing a Terms and Connectors Search – Step One</a:t>
            </a:r>
            <a:endParaRPr lang="en-US" sz="2400" dirty="0"/>
          </a:p>
          <a:p>
            <a:pPr lvl="2">
              <a:buFont typeface="Wingdings" panose="05000000000000000000" pitchFamily="2" charset="2"/>
              <a:buChar char="Ø"/>
            </a:pPr>
            <a:r>
              <a:rPr lang="en-US" sz="2400" b="1" dirty="0"/>
              <a:t>Determine the area that you want to research</a:t>
            </a:r>
            <a:endParaRPr lang="en-US" sz="2400" dirty="0"/>
          </a:p>
          <a:p>
            <a:pPr lvl="2">
              <a:buFont typeface="Wingdings" panose="05000000000000000000" pitchFamily="2" charset="2"/>
              <a:buChar char="Ø"/>
            </a:pPr>
            <a:r>
              <a:rPr lang="en-US" sz="2400" b="1" dirty="0"/>
              <a:t>Example: Information about opening default by paying costs in a civil </a:t>
            </a:r>
            <a:r>
              <a:rPr lang="en-US" sz="2400" b="1" dirty="0" smtClean="0"/>
              <a:t>action</a:t>
            </a:r>
            <a:endParaRPr lang="en-US" sz="2400" dirty="0"/>
          </a:p>
        </p:txBody>
      </p:sp>
    </p:spTree>
    <p:extLst>
      <p:ext uri="{BB962C8B-B14F-4D97-AF65-F5344CB8AC3E}">
        <p14:creationId xmlns:p14="http://schemas.microsoft.com/office/powerpoint/2010/main" xmlns="" val="33337075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45" y="5468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298700"/>
            <a:ext cx="9878291" cy="4423417"/>
          </a:xfrm>
        </p:spPr>
        <p:txBody>
          <a:bodyPr>
            <a:noAutofit/>
          </a:bodyPr>
          <a:lstStyle/>
          <a:p>
            <a:pPr lvl="1"/>
            <a:r>
              <a:rPr lang="en-US" sz="2400" b="1" dirty="0" smtClean="0"/>
              <a:t>Developing </a:t>
            </a:r>
            <a:r>
              <a:rPr lang="en-US" sz="2400" b="1" dirty="0"/>
              <a:t>a Terms and Connectors Search – Step Two</a:t>
            </a:r>
            <a:endParaRPr lang="en-US" sz="2400" dirty="0"/>
          </a:p>
          <a:p>
            <a:pPr lvl="2">
              <a:buFont typeface="Wingdings" panose="05000000000000000000" pitchFamily="2" charset="2"/>
              <a:buChar char="Ø"/>
            </a:pPr>
            <a:r>
              <a:rPr lang="en-US" sz="2400" b="1" dirty="0"/>
              <a:t>Choose your search terms</a:t>
            </a:r>
            <a:endParaRPr lang="en-US" sz="2400" dirty="0"/>
          </a:p>
          <a:p>
            <a:pPr lvl="2">
              <a:buFont typeface="Wingdings" panose="05000000000000000000" pitchFamily="2" charset="2"/>
              <a:buChar char="Ø"/>
            </a:pPr>
            <a:r>
              <a:rPr lang="en-US" sz="2400" b="1" dirty="0"/>
              <a:t>Use terms that reflect ideas essential to your research topic. Include alternative terms, and avoid terms that are too general.</a:t>
            </a:r>
            <a:endParaRPr lang="en-US" sz="2400" dirty="0"/>
          </a:p>
          <a:p>
            <a:pPr lvl="2">
              <a:buFont typeface="Wingdings" panose="05000000000000000000" pitchFamily="2" charset="2"/>
              <a:buChar char="Ø"/>
            </a:pPr>
            <a:r>
              <a:rPr lang="en-US" sz="2400" b="1" dirty="0"/>
              <a:t>For example: to find code sections on opening default by paying costs in a civil action you might use the following terms:</a:t>
            </a:r>
            <a:endParaRPr lang="en-US" sz="2400" dirty="0"/>
          </a:p>
          <a:p>
            <a:pPr lvl="3">
              <a:buFont typeface="Wingdings" panose="05000000000000000000" pitchFamily="2" charset="2"/>
              <a:buChar char="§"/>
            </a:pPr>
            <a:r>
              <a:rPr lang="en-US" sz="2400" b="1" dirty="0"/>
              <a:t>default open pay costs civil</a:t>
            </a:r>
            <a:endParaRPr lang="en-US" sz="2400" dirty="0"/>
          </a:p>
        </p:txBody>
      </p:sp>
    </p:spTree>
    <p:extLst>
      <p:ext uri="{BB962C8B-B14F-4D97-AF65-F5344CB8AC3E}">
        <p14:creationId xmlns:p14="http://schemas.microsoft.com/office/powerpoint/2010/main" xmlns="" val="11469796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92" y="724697"/>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591169"/>
            <a:ext cx="9878291" cy="4266831"/>
          </a:xfrm>
        </p:spPr>
        <p:txBody>
          <a:bodyPr>
            <a:noAutofit/>
          </a:bodyPr>
          <a:lstStyle/>
          <a:p>
            <a:pPr lvl="1"/>
            <a:r>
              <a:rPr lang="en-US" sz="2400" b="1" dirty="0"/>
              <a:t>Developing a Terms and Connectors Search – Step Three</a:t>
            </a:r>
            <a:endParaRPr lang="en-US" sz="2400" dirty="0"/>
          </a:p>
          <a:p>
            <a:pPr lvl="2">
              <a:buFont typeface="Wingdings" panose="05000000000000000000" pitchFamily="2" charset="2"/>
              <a:buChar char="Ø"/>
            </a:pPr>
            <a:r>
              <a:rPr lang="en-US" sz="2400" b="1" dirty="0"/>
              <a:t>Use </a:t>
            </a:r>
            <a:r>
              <a:rPr lang="en-US" sz="2400" b="1" u="sng" dirty="0">
                <a:hlinkClick r:id="rId3"/>
              </a:rPr>
              <a:t>truncation and wildcards</a:t>
            </a:r>
            <a:r>
              <a:rPr lang="en-US" sz="2400" b="1" dirty="0"/>
              <a:t> to include term variations</a:t>
            </a:r>
            <a:endParaRPr lang="en-US" sz="2400" dirty="0"/>
          </a:p>
          <a:p>
            <a:pPr lvl="2">
              <a:buFont typeface="Wingdings" panose="05000000000000000000" pitchFamily="2" charset="2"/>
              <a:buChar char="Ø"/>
            </a:pPr>
            <a:r>
              <a:rPr lang="en-US" sz="2400" b="1" dirty="0"/>
              <a:t>Examples</a:t>
            </a:r>
            <a:endParaRPr lang="en-US" sz="2400" dirty="0"/>
          </a:p>
          <a:p>
            <a:pPr lvl="3">
              <a:buFont typeface="Wingdings" panose="05000000000000000000" pitchFamily="2" charset="2"/>
              <a:buChar char="§"/>
            </a:pPr>
            <a:r>
              <a:rPr lang="en-US" sz="2400" b="1" dirty="0"/>
              <a:t>The “!” symbol finds a root word plus all the words made by adding letters to the end of it.</a:t>
            </a:r>
            <a:endParaRPr lang="en-US" sz="2400" dirty="0"/>
          </a:p>
          <a:p>
            <a:pPr lvl="4">
              <a:buFont typeface="Arial" panose="020B0604020202020204" pitchFamily="34" charset="0"/>
              <a:buChar char="•"/>
            </a:pPr>
            <a:r>
              <a:rPr lang="en-US" sz="2400" b="1" dirty="0"/>
              <a:t>For example, if you search default! it will yield the terms “default”, “defaulting” and “defaulted”</a:t>
            </a:r>
            <a:endParaRPr lang="en-US" sz="2400" dirty="0"/>
          </a:p>
        </p:txBody>
      </p:sp>
    </p:spTree>
    <p:extLst>
      <p:ext uri="{BB962C8B-B14F-4D97-AF65-F5344CB8AC3E}">
        <p14:creationId xmlns:p14="http://schemas.microsoft.com/office/powerpoint/2010/main" xmlns="" val="32076924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1706348"/>
            <a:ext cx="9878291" cy="4266831"/>
          </a:xfrm>
        </p:spPr>
        <p:txBody>
          <a:bodyPr>
            <a:noAutofit/>
          </a:bodyPr>
          <a:lstStyle/>
          <a:p>
            <a:pPr lvl="1"/>
            <a:r>
              <a:rPr lang="en-US" sz="2400" b="1" dirty="0"/>
              <a:t>Developing a Terms and Connectors Search – Step Three Cont’d.</a:t>
            </a:r>
            <a:endParaRPr lang="en-US" sz="2400" dirty="0"/>
          </a:p>
          <a:p>
            <a:pPr lvl="2">
              <a:buFont typeface="Wingdings" panose="05000000000000000000" pitchFamily="2" charset="2"/>
              <a:buChar char="Ø"/>
            </a:pPr>
            <a:r>
              <a:rPr lang="en-US" sz="2400" b="1" dirty="0"/>
              <a:t>Examples Cont’d.</a:t>
            </a:r>
            <a:endParaRPr lang="en-US" sz="2400" dirty="0"/>
          </a:p>
          <a:p>
            <a:pPr lvl="3">
              <a:buFont typeface="Wingdings" panose="05000000000000000000" pitchFamily="2" charset="2"/>
              <a:buChar char="§"/>
            </a:pPr>
            <a:r>
              <a:rPr lang="en-US" sz="2400" b="1" dirty="0"/>
              <a:t>The </a:t>
            </a:r>
            <a:r>
              <a:rPr lang="en-US" sz="2400" b="1" dirty="0" smtClean="0"/>
              <a:t>* </a:t>
            </a:r>
            <a:r>
              <a:rPr lang="en-US" sz="2400" b="1" dirty="0"/>
              <a:t>symbol holds one space for a character at any point in a term</a:t>
            </a:r>
            <a:endParaRPr lang="en-US" sz="2400" dirty="0"/>
          </a:p>
          <a:p>
            <a:pPr lvl="4">
              <a:buFont typeface="Arial" panose="020B0604020202020204" pitchFamily="34" charset="0"/>
              <a:buChar char="•"/>
            </a:pPr>
            <a:r>
              <a:rPr lang="en-US" sz="2400" b="1" dirty="0"/>
              <a:t>For example, if you search default** it will yield results with the terms “default” and “defaulted”, but not “defaulting”</a:t>
            </a:r>
            <a:endParaRPr lang="en-US" sz="2400" dirty="0"/>
          </a:p>
          <a:p>
            <a:pPr lvl="4">
              <a:buFont typeface="Arial" panose="020B0604020202020204" pitchFamily="34" charset="0"/>
              <a:buChar char="•"/>
            </a:pPr>
            <a:r>
              <a:rPr lang="en-US" sz="2400" b="1" dirty="0"/>
              <a:t>The * can also be used in the middle of a word</a:t>
            </a:r>
            <a:endParaRPr lang="en-US" sz="2400" dirty="0"/>
          </a:p>
          <a:p>
            <a:pPr lvl="5">
              <a:buFont typeface="Courier New" panose="02070309020205020404" pitchFamily="49" charset="0"/>
              <a:buChar char="o"/>
            </a:pPr>
            <a:r>
              <a:rPr lang="en-US" sz="2400" b="1" dirty="0"/>
              <a:t>For example, if you search </a:t>
            </a:r>
            <a:r>
              <a:rPr lang="en-US" sz="2400" b="1" dirty="0" err="1"/>
              <a:t>wom</a:t>
            </a:r>
            <a:r>
              <a:rPr lang="en-US" sz="2400" b="1" dirty="0"/>
              <a:t>*n it will yield results with the terms “woman” and “women”</a:t>
            </a:r>
            <a:endParaRPr lang="en-US" sz="2400" dirty="0"/>
          </a:p>
        </p:txBody>
      </p:sp>
    </p:spTree>
    <p:extLst>
      <p:ext uri="{BB962C8B-B14F-4D97-AF65-F5344CB8AC3E}">
        <p14:creationId xmlns:p14="http://schemas.microsoft.com/office/powerpoint/2010/main" xmlns="" val="26629224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2011148"/>
            <a:ext cx="9878291" cy="4266831"/>
          </a:xfrm>
        </p:spPr>
        <p:txBody>
          <a:bodyPr>
            <a:noAutofit/>
          </a:bodyPr>
          <a:lstStyle/>
          <a:p>
            <a:pPr lvl="1"/>
            <a:r>
              <a:rPr lang="en-US" sz="2400" b="1" dirty="0"/>
              <a:t>Developing a Terms and </a:t>
            </a:r>
            <a:r>
              <a:rPr lang="en-US" sz="2400" b="1" dirty="0" smtClean="0"/>
              <a:t>Connectors </a:t>
            </a:r>
            <a:r>
              <a:rPr lang="en-US" sz="2400" b="1" dirty="0"/>
              <a:t>Search – Step Four</a:t>
            </a:r>
            <a:endParaRPr lang="en-US" sz="2400" dirty="0"/>
          </a:p>
          <a:p>
            <a:pPr lvl="2">
              <a:buFont typeface="Wingdings" panose="05000000000000000000" pitchFamily="2" charset="2"/>
              <a:buChar char="Ø"/>
            </a:pPr>
            <a:r>
              <a:rPr lang="en-US" sz="2400" b="1" dirty="0"/>
              <a:t>Link the search terms using connectors</a:t>
            </a:r>
            <a:endParaRPr lang="en-US" sz="2400" dirty="0"/>
          </a:p>
          <a:p>
            <a:pPr lvl="2">
              <a:buFont typeface="Wingdings" panose="05000000000000000000" pitchFamily="2" charset="2"/>
              <a:buChar char="Ø"/>
            </a:pPr>
            <a:r>
              <a:rPr lang="en-US" sz="2400" b="1" dirty="0"/>
              <a:t>The </a:t>
            </a:r>
            <a:r>
              <a:rPr lang="en-US" sz="2400" b="1" u="sng" dirty="0">
                <a:solidFill>
                  <a:schemeClr val="accent1">
                    <a:lumMod val="75000"/>
                  </a:schemeClr>
                </a:solidFill>
              </a:rPr>
              <a:t>Five Basic Connectors</a:t>
            </a:r>
            <a:endParaRPr lang="en-US" sz="2400" u="sng" dirty="0">
              <a:solidFill>
                <a:schemeClr val="accent1">
                  <a:lumMod val="75000"/>
                </a:schemeClr>
              </a:solidFill>
            </a:endParaRPr>
          </a:p>
          <a:p>
            <a:pPr lvl="3">
              <a:buFont typeface="Wingdings" panose="05000000000000000000" pitchFamily="2" charset="2"/>
              <a:buChar char="§"/>
            </a:pPr>
            <a:r>
              <a:rPr lang="en-US" sz="2400" b="1" dirty="0"/>
              <a:t>“OR” – Most commonly used when you want to search for synonyms or alternative terms of a word.  For example: car OR auto OR vehicle OR automobile OR truck</a:t>
            </a:r>
            <a:endParaRPr lang="en-US" sz="2400" dirty="0"/>
          </a:p>
          <a:p>
            <a:pPr lvl="3">
              <a:buFont typeface="Wingdings" panose="05000000000000000000" pitchFamily="2" charset="2"/>
              <a:buChar char="§"/>
            </a:pPr>
            <a:r>
              <a:rPr lang="en-US" sz="2400" b="1" dirty="0"/>
              <a:t>“AND” – Most commonly used when you want to find two or more terms in a document.  For example: default AND judgment AND costs</a:t>
            </a:r>
            <a:endParaRPr lang="en-US" sz="2400" dirty="0"/>
          </a:p>
        </p:txBody>
      </p:sp>
    </p:spTree>
    <p:extLst>
      <p:ext uri="{BB962C8B-B14F-4D97-AF65-F5344CB8AC3E}">
        <p14:creationId xmlns:p14="http://schemas.microsoft.com/office/powerpoint/2010/main" xmlns="" val="38812994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143590" y="2011148"/>
            <a:ext cx="9878291" cy="4266831"/>
          </a:xfrm>
        </p:spPr>
        <p:txBody>
          <a:bodyPr>
            <a:noAutofit/>
          </a:bodyPr>
          <a:lstStyle/>
          <a:p>
            <a:pPr lvl="2">
              <a:buFont typeface="Wingdings" panose="05000000000000000000" pitchFamily="2" charset="2"/>
              <a:buChar char="Ø"/>
            </a:pPr>
            <a:r>
              <a:rPr lang="en-US" sz="2400" b="1" dirty="0" smtClean="0"/>
              <a:t>The </a:t>
            </a:r>
            <a:r>
              <a:rPr lang="en-US" sz="2400" b="1" dirty="0"/>
              <a:t>Five Basic Connectors Cont’d.</a:t>
            </a:r>
            <a:endParaRPr lang="en-US" sz="2400" dirty="0"/>
          </a:p>
          <a:p>
            <a:pPr lvl="3">
              <a:buFont typeface="Wingdings" panose="05000000000000000000" pitchFamily="2" charset="2"/>
              <a:buChar char="§"/>
            </a:pPr>
            <a:r>
              <a:rPr lang="en-US" sz="2400" b="1" dirty="0"/>
              <a:t>“w/#” – Used to find terms within a certain proximity to one another. For example, searching “default w/5 judgment” would produce all results where the words “default” and “judgment appear within 5 words to the right or left of one another</a:t>
            </a:r>
            <a:endParaRPr lang="en-US" sz="2400" dirty="0"/>
          </a:p>
          <a:p>
            <a:pPr lvl="3">
              <a:buFont typeface="Wingdings" panose="05000000000000000000" pitchFamily="2" charset="2"/>
              <a:buChar char="§"/>
            </a:pPr>
            <a:r>
              <a:rPr lang="en-US" sz="2400" b="1" dirty="0"/>
              <a:t>“w/s” – Used to find terms within the same sentence.  For example, searching “default w/s judgment” would produce all results where the words “default” and “judgment” appear within the same sentence in a document</a:t>
            </a:r>
            <a:endParaRPr lang="en-US" sz="2400" dirty="0"/>
          </a:p>
        </p:txBody>
      </p:sp>
    </p:spTree>
    <p:extLst>
      <p:ext uri="{BB962C8B-B14F-4D97-AF65-F5344CB8AC3E}">
        <p14:creationId xmlns:p14="http://schemas.microsoft.com/office/powerpoint/2010/main" xmlns="" val="24816743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455286"/>
            <a:ext cx="9878291" cy="4266831"/>
          </a:xfrm>
        </p:spPr>
        <p:txBody>
          <a:bodyPr>
            <a:noAutofit/>
          </a:bodyPr>
          <a:lstStyle/>
          <a:p>
            <a:pPr marL="1201738" lvl="3" indent="-342900">
              <a:buFont typeface="Wingdings" panose="05000000000000000000" pitchFamily="2" charset="2"/>
              <a:buChar char="Ø"/>
            </a:pPr>
            <a:r>
              <a:rPr lang="en-US" sz="2400" b="1" dirty="0"/>
              <a:t>The Five Basic Connectors Cont’d</a:t>
            </a:r>
            <a:r>
              <a:rPr lang="en-US" sz="2400" b="1" dirty="0" smtClean="0"/>
              <a:t>.</a:t>
            </a:r>
          </a:p>
          <a:p>
            <a:pPr lvl="3">
              <a:buFont typeface="Wingdings" panose="05000000000000000000" pitchFamily="2" charset="2"/>
              <a:buChar char="§"/>
            </a:pPr>
            <a:r>
              <a:rPr lang="en-US" sz="2400" b="1" dirty="0" smtClean="0"/>
              <a:t>“</a:t>
            </a:r>
            <a:r>
              <a:rPr lang="en-US" sz="2400" b="1" dirty="0"/>
              <a:t>w/p” – Used to find terms within the same paragraph. For example, searching “default w/p judgment” would produce all results where the words “default” and “judgment” appear within the same paragraph in a document</a:t>
            </a:r>
            <a:endParaRPr lang="en-US" sz="2400" dirty="0"/>
          </a:p>
        </p:txBody>
      </p:sp>
    </p:spTree>
    <p:extLst>
      <p:ext uri="{BB962C8B-B14F-4D97-AF65-F5344CB8AC3E}">
        <p14:creationId xmlns:p14="http://schemas.microsoft.com/office/powerpoint/2010/main" xmlns="" val="2897236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2455286"/>
            <a:ext cx="9878291" cy="4266831"/>
          </a:xfrm>
        </p:spPr>
        <p:txBody>
          <a:bodyPr>
            <a:noAutofit/>
          </a:bodyPr>
          <a:lstStyle/>
          <a:p>
            <a:pPr lvl="2">
              <a:buFont typeface="Wingdings" panose="05000000000000000000" pitchFamily="2" charset="2"/>
              <a:buChar char="Ø"/>
            </a:pPr>
            <a:r>
              <a:rPr lang="en-US" sz="2400" b="1" dirty="0"/>
              <a:t>Other connectors</a:t>
            </a:r>
            <a:endParaRPr lang="en-US" sz="2400" dirty="0"/>
          </a:p>
          <a:p>
            <a:pPr lvl="3">
              <a:buFont typeface="Wingdings" panose="05000000000000000000" pitchFamily="2" charset="2"/>
              <a:buChar char="§"/>
            </a:pPr>
            <a:r>
              <a:rPr lang="en-US" sz="2400" b="1" dirty="0"/>
              <a:t>“ANDNOT” – Use to find documents in which a certain term does not appear. This must be used at the end of a search as all terms following it will be excluded from the search results. For example, searching “default AND judgment ANDNOT criminal” would produce all results where the words “default” and “judgment” appear, but would exclude any results where the word “criminal” appears</a:t>
            </a:r>
            <a:endParaRPr lang="en-US" sz="2400" dirty="0"/>
          </a:p>
        </p:txBody>
      </p:sp>
    </p:spTree>
    <p:extLst>
      <p:ext uri="{BB962C8B-B14F-4D97-AF65-F5344CB8AC3E}">
        <p14:creationId xmlns:p14="http://schemas.microsoft.com/office/powerpoint/2010/main" xmlns="" val="16585872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46364" y="2136631"/>
            <a:ext cx="9878291" cy="4266831"/>
          </a:xfrm>
        </p:spPr>
        <p:txBody>
          <a:bodyPr>
            <a:noAutofit/>
          </a:bodyPr>
          <a:lstStyle/>
          <a:p>
            <a:pPr lvl="2">
              <a:buFont typeface="Wingdings" panose="05000000000000000000" pitchFamily="2" charset="2"/>
              <a:buChar char="Ø"/>
            </a:pPr>
            <a:r>
              <a:rPr lang="en-US" sz="2400" b="1" dirty="0"/>
              <a:t>Other </a:t>
            </a:r>
            <a:r>
              <a:rPr lang="en-US" sz="2400" b="1" dirty="0" smtClean="0"/>
              <a:t>connectors, cont’d</a:t>
            </a:r>
            <a:endParaRPr lang="en-US" sz="2400" dirty="0"/>
          </a:p>
          <a:p>
            <a:pPr lvl="3">
              <a:buFont typeface="Wingdings" panose="05000000000000000000" pitchFamily="2" charset="2"/>
              <a:buChar char="§"/>
            </a:pPr>
            <a:r>
              <a:rPr lang="en-US" sz="2400" b="1" dirty="0"/>
              <a:t>“AT LEAST” –</a:t>
            </a:r>
            <a:r>
              <a:rPr lang="en-US" sz="2400" dirty="0"/>
              <a:t> </a:t>
            </a:r>
            <a:r>
              <a:rPr lang="en-US" sz="2400" b="1" dirty="0"/>
              <a:t>Use to require that a term or terms appear ‘at least’ so many times in a document. Use ATLEAST when you want only documents that contain an in-depth discussion on a topic rather than just a mention. For example, searching “ATLEAST3 (default and judgment)” would produce all results where the words “default” and “judgment” appear at least 3 times in a document</a:t>
            </a:r>
            <a:endParaRPr lang="en-US" sz="2400" dirty="0"/>
          </a:p>
        </p:txBody>
      </p:sp>
    </p:spTree>
    <p:extLst>
      <p:ext uri="{BB962C8B-B14F-4D97-AF65-F5344CB8AC3E}">
        <p14:creationId xmlns:p14="http://schemas.microsoft.com/office/powerpoint/2010/main" xmlns="" val="1594259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46364" y="2136631"/>
            <a:ext cx="9878291" cy="4266831"/>
          </a:xfrm>
        </p:spPr>
        <p:txBody>
          <a:bodyPr>
            <a:noAutofit/>
          </a:bodyPr>
          <a:lstStyle/>
          <a:p>
            <a:pPr lvl="1"/>
            <a:r>
              <a:rPr lang="en-US" sz="2400" b="1"/>
              <a:t>Advanced Terms and Connectors Search</a:t>
            </a:r>
            <a:endParaRPr lang="en-US" sz="2400"/>
          </a:p>
        </p:txBody>
      </p:sp>
      <p:pic>
        <p:nvPicPr>
          <p:cNvPr id="1026"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219" r="44995" b="39402"/>
          <a:stretch/>
        </p:blipFill>
        <p:spPr bwMode="auto">
          <a:xfrm>
            <a:off x="4918364" y="2770496"/>
            <a:ext cx="5971309" cy="388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5"/>
          <p:cNvSpPr/>
          <p:nvPr/>
        </p:nvSpPr>
        <p:spPr>
          <a:xfrm>
            <a:off x="8327442" y="4724397"/>
            <a:ext cx="1204485" cy="669794"/>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7635798">
            <a:off x="3423275" y="74018"/>
            <a:ext cx="4769630" cy="6617498"/>
          </a:xfrm>
          <a:prstGeom prst="arc">
            <a:avLst>
              <a:gd name="adj1" fmla="val 16098282"/>
              <a:gd name="adj2" fmla="val 4059798"/>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530150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247650"/>
            <a:ext cx="8596668" cy="819150"/>
          </a:xfrm>
        </p:spPr>
        <p:txBody>
          <a:bodyPr>
            <a:normAutofit fontScale="90000"/>
          </a:bodyPr>
          <a:lstStyle/>
          <a:p>
            <a:pPr lvl="0"/>
            <a:r>
              <a:rPr lang="en-US" b="1" dirty="0" smtClean="0"/>
              <a:t>Case Law </a:t>
            </a:r>
            <a:r>
              <a:rPr lang="en-US" b="1" dirty="0"/>
              <a:t>– Type </a:t>
            </a:r>
            <a:r>
              <a:rPr lang="en-US" b="1" dirty="0" smtClean="0"/>
              <a:t>2</a:t>
            </a:r>
            <a:br>
              <a:rPr lang="en-US" b="1" dirty="0" smtClean="0"/>
            </a:br>
            <a:r>
              <a:rPr lang="en-US" sz="2900" b="1" i="1" dirty="0"/>
              <a:t>(continued)</a:t>
            </a:r>
            <a:endParaRPr lang="en-US" sz="2900" dirty="0"/>
          </a:p>
        </p:txBody>
      </p:sp>
      <p:sp>
        <p:nvSpPr>
          <p:cNvPr id="3" name="Content Placeholder 2"/>
          <p:cNvSpPr>
            <a:spLocks noGrp="1"/>
          </p:cNvSpPr>
          <p:nvPr>
            <p:ph idx="1"/>
          </p:nvPr>
        </p:nvSpPr>
        <p:spPr>
          <a:xfrm>
            <a:off x="239184" y="1447800"/>
            <a:ext cx="9044516" cy="5054600"/>
          </a:xfrm>
        </p:spPr>
        <p:txBody>
          <a:bodyPr>
            <a:noAutofit/>
          </a:bodyPr>
          <a:lstStyle/>
          <a:p>
            <a:pPr lvl="3"/>
            <a:r>
              <a:rPr lang="en-US" sz="2400" b="1" dirty="0"/>
              <a:t>Georgia Supreme Court</a:t>
            </a:r>
            <a:endParaRPr lang="en-US" sz="2400" dirty="0"/>
          </a:p>
          <a:p>
            <a:pPr lvl="4">
              <a:buFont typeface="Wingdings" panose="05000000000000000000" pitchFamily="2" charset="2"/>
              <a:buChar char="Ø"/>
            </a:pPr>
            <a:r>
              <a:rPr lang="en-US" sz="2400" b="1" dirty="0"/>
              <a:t>Georgia’s highest appellate court</a:t>
            </a:r>
            <a:endParaRPr lang="en-US" sz="2400" dirty="0"/>
          </a:p>
          <a:p>
            <a:pPr lvl="4">
              <a:buFont typeface="Wingdings" panose="05000000000000000000" pitchFamily="2" charset="2"/>
              <a:buChar char="Ø"/>
            </a:pPr>
            <a:r>
              <a:rPr lang="en-US" sz="2400" b="1" dirty="0"/>
              <a:t>Often the court of “last resort” for cases appealed from the Georgia Court of Appeals, although there are a number of cases that go directly to the Georgia Supreme Court due to their exclusive jurisdiction over certain matters</a:t>
            </a:r>
            <a:endParaRPr lang="en-US" sz="2400" dirty="0"/>
          </a:p>
          <a:p>
            <a:pPr lvl="4">
              <a:buFont typeface="Wingdings" panose="05000000000000000000" pitchFamily="2" charset="2"/>
              <a:buChar char="Ø"/>
            </a:pPr>
            <a:r>
              <a:rPr lang="en-US" sz="2400" b="1" dirty="0"/>
              <a:t>Decisions are published in the </a:t>
            </a:r>
            <a:r>
              <a:rPr lang="en-US" sz="2400" b="1" i="1" dirty="0"/>
              <a:t>Georgia Reports</a:t>
            </a:r>
            <a:r>
              <a:rPr lang="en-US" sz="2400" b="1" dirty="0"/>
              <a:t> and by Westlaw, LexisNexis, </a:t>
            </a:r>
            <a:r>
              <a:rPr lang="en-US" sz="2400" b="1" dirty="0" err="1"/>
              <a:t>Fastcase</a:t>
            </a:r>
            <a:r>
              <a:rPr lang="en-US" sz="2400" b="1" dirty="0"/>
              <a:t>, etc. for their </a:t>
            </a:r>
            <a:r>
              <a:rPr lang="en-US" sz="2400" b="1" dirty="0" smtClean="0"/>
              <a:t>subscribers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6936671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627" r="35278" b="24625"/>
          <a:stretch/>
        </p:blipFill>
        <p:spPr bwMode="auto">
          <a:xfrm>
            <a:off x="4917602" y="1733266"/>
            <a:ext cx="7133366" cy="4988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0856" y="239788"/>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0" y="1776412"/>
            <a:ext cx="4917602" cy="1451697"/>
          </a:xfrm>
        </p:spPr>
        <p:txBody>
          <a:bodyPr>
            <a:noAutofit/>
          </a:bodyPr>
          <a:lstStyle/>
          <a:p>
            <a:pPr marL="512763" lvl="1"/>
            <a:r>
              <a:rPr lang="en-US" sz="2400" b="1" dirty="0"/>
              <a:t>Advanced Terms and Connectors </a:t>
            </a:r>
            <a:r>
              <a:rPr lang="en-US" sz="2400" b="1" dirty="0" smtClean="0"/>
              <a:t>Search, cont’d</a:t>
            </a:r>
            <a:endParaRPr lang="en-US" sz="2400" dirty="0"/>
          </a:p>
        </p:txBody>
      </p:sp>
    </p:spTree>
    <p:extLst>
      <p:ext uri="{BB962C8B-B14F-4D97-AF65-F5344CB8AC3E}">
        <p14:creationId xmlns:p14="http://schemas.microsoft.com/office/powerpoint/2010/main" xmlns="" val="28164376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858" r="46904" b="18343"/>
          <a:stretch/>
        </p:blipFill>
        <p:spPr bwMode="auto">
          <a:xfrm>
            <a:off x="6345382" y="1542197"/>
            <a:ext cx="5502933" cy="515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6" y="115093"/>
            <a:ext cx="9169400" cy="819150"/>
          </a:xfrm>
        </p:spPr>
        <p:txBody>
          <a:bodyPr>
            <a:noAutofit/>
          </a:bodyPr>
          <a:lstStyle/>
          <a:p>
            <a:r>
              <a:rPr lang="en-US" b="1" i="1" dirty="0"/>
              <a:t>The Official Code of Georgia </a:t>
            </a:r>
            <a:r>
              <a:rPr lang="en-US" b="1" dirty="0" smtClean="0"/>
              <a:t>(Unannotated), </a:t>
            </a:r>
            <a:r>
              <a:rPr lang="en-US" sz="2600" b="1" i="1" dirty="0"/>
              <a:t>continued</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Oval 5"/>
          <p:cNvSpPr/>
          <p:nvPr/>
        </p:nvSpPr>
        <p:spPr>
          <a:xfrm>
            <a:off x="10048485" y="2695564"/>
            <a:ext cx="1204485" cy="669794"/>
          </a:xfrm>
          <a:prstGeom prst="ellipse">
            <a:avLst/>
          </a:prstGeom>
          <a:solidFill>
            <a:srgbClr val="FFFF00">
              <a:alpha val="40000"/>
            </a:srgbClr>
          </a:solidFill>
          <a:ln>
            <a:solidFill>
              <a:schemeClr val="accent3">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c 6"/>
          <p:cNvSpPr/>
          <p:nvPr/>
        </p:nvSpPr>
        <p:spPr>
          <a:xfrm rot="18549801">
            <a:off x="4567995" y="853634"/>
            <a:ext cx="6837277" cy="7971682"/>
          </a:xfrm>
          <a:prstGeom prst="arc">
            <a:avLst>
              <a:gd name="adj1" fmla="val 16098282"/>
              <a:gd name="adj2" fmla="val 776487"/>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Content Placeholder 4"/>
          <p:cNvSpPr>
            <a:spLocks noGrp="1"/>
          </p:cNvSpPr>
          <p:nvPr>
            <p:ph idx="1"/>
          </p:nvPr>
        </p:nvSpPr>
        <p:spPr>
          <a:xfrm>
            <a:off x="-261929" y="1561579"/>
            <a:ext cx="6059924" cy="4266831"/>
          </a:xfrm>
        </p:spPr>
        <p:txBody>
          <a:bodyPr>
            <a:noAutofit/>
          </a:bodyPr>
          <a:lstStyle/>
          <a:p>
            <a:pPr lvl="1"/>
            <a:r>
              <a:rPr lang="en-US" sz="2400" b="1" dirty="0"/>
              <a:t>Advanced Terms and Connectors </a:t>
            </a:r>
            <a:r>
              <a:rPr lang="en-US" sz="2400" b="1" dirty="0" smtClean="0"/>
              <a:t>Search, cont’d</a:t>
            </a:r>
          </a:p>
          <a:p>
            <a:pPr lvl="2">
              <a:buFont typeface="Wingdings" panose="05000000000000000000" pitchFamily="2" charset="2"/>
              <a:buChar char="Ø"/>
            </a:pPr>
            <a:r>
              <a:rPr lang="en-US" altLang="en-US" sz="2400" b="1"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The “Suggest Terms for My Search” feature can help provide additional search terms to add to your search or replace terms used in your search</a:t>
            </a:r>
            <a:endParaRPr lang="en-US" altLang="en-US" sz="1100" dirty="0">
              <a:solidFill>
                <a:schemeClr val="tx1"/>
              </a:solidFill>
            </a:endParaRPr>
          </a:p>
          <a:p>
            <a:pPr lvl="2"/>
            <a:endParaRPr lang="en-US" sz="2200" dirty="0"/>
          </a:p>
        </p:txBody>
      </p:sp>
    </p:spTree>
    <p:extLst>
      <p:ext uri="{BB962C8B-B14F-4D97-AF65-F5344CB8AC3E}">
        <p14:creationId xmlns:p14="http://schemas.microsoft.com/office/powerpoint/2010/main" xmlns="" val="18777396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lvl="1"/>
            <a:r>
              <a:rPr lang="en-US" sz="2400" b="1" dirty="0"/>
              <a:t>An intern from a nearby law </a:t>
            </a:r>
            <a:r>
              <a:rPr lang="en-US" sz="2400" b="1" dirty="0" smtClean="0"/>
              <a:t>firm </a:t>
            </a:r>
            <a:r>
              <a:rPr lang="en-US" sz="2400" b="1" dirty="0"/>
              <a:t>comes to your office with a witness subpoena and asks you to issue it.  You are not sure if the subpoena meets all the requirements under Georgia law, and you just ran out of the blank subpoenas that you usually keep on your desk.  How would you find the Georgia Code provision that sets out the form of a subpoena? </a:t>
            </a:r>
            <a:endParaRPr lang="en-US" sz="2400" dirty="0"/>
          </a:p>
        </p:txBody>
      </p:sp>
    </p:spTree>
    <p:extLst>
      <p:ext uri="{BB962C8B-B14F-4D97-AF65-F5344CB8AC3E}">
        <p14:creationId xmlns:p14="http://schemas.microsoft.com/office/powerpoint/2010/main" xmlns="" val="615256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1499074"/>
            <a:ext cx="8596668" cy="3848100"/>
          </a:xfrm>
        </p:spPr>
        <p:txBody>
          <a:bodyPr>
            <a:noAutofit/>
          </a:bodyPr>
          <a:lstStyle/>
          <a:p>
            <a:pPr marL="1084263" lvl="2" indent="-342900">
              <a:buFont typeface="Wingdings 3" panose="05040102010807070707" pitchFamily="18" charset="2"/>
              <a:buChar char=""/>
            </a:pPr>
            <a:r>
              <a:rPr lang="en-US" sz="2400" b="1" dirty="0" smtClean="0"/>
              <a:t>Search </a:t>
            </a:r>
            <a:r>
              <a:rPr lang="en-US" sz="2400" b="1" dirty="0"/>
              <a:t>Terms and Connectors --&gt; Table of Contents (TOC) only --&gt; Form </a:t>
            </a:r>
            <a:r>
              <a:rPr lang="en-US" sz="2400" b="1" dirty="0" smtClean="0"/>
              <a:t>w/3 subpoena</a:t>
            </a:r>
            <a:endParaRPr lang="en-US" sz="2400" dirty="0"/>
          </a:p>
        </p:txBody>
      </p:sp>
      <p:pic>
        <p:nvPicPr>
          <p:cNvPr id="5" name="Picture 4"/>
          <p:cNvPicPr/>
          <p:nvPr/>
        </p:nvPicPr>
        <p:blipFill rotWithShape="1">
          <a:blip r:embed="rId3"/>
          <a:srcRect l="13819" t="8608" r="27968" b="48528"/>
          <a:stretch/>
        </p:blipFill>
        <p:spPr bwMode="auto">
          <a:xfrm>
            <a:off x="203200" y="2498104"/>
            <a:ext cx="10496645" cy="4224013"/>
          </a:xfrm>
          <a:prstGeom prst="rect">
            <a:avLst/>
          </a:prstGeom>
          <a:ln>
            <a:noFill/>
          </a:ln>
          <a:extLst>
            <a:ext uri="{53640926-AAD7-44D8-BBD7-CCE9431645EC}">
              <a14:shadowObscured xmlns:a14="http://schemas.microsoft.com/office/drawing/2010/main" xmlns=""/>
            </a:ext>
          </a:extLst>
        </p:spPr>
      </p:pic>
      <p:sp>
        <p:nvSpPr>
          <p:cNvPr id="8" name="Oval 7"/>
          <p:cNvSpPr/>
          <p:nvPr/>
        </p:nvSpPr>
        <p:spPr>
          <a:xfrm>
            <a:off x="2386121" y="3042779"/>
            <a:ext cx="3714037" cy="294291"/>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Oval 9"/>
          <p:cNvSpPr/>
          <p:nvPr/>
        </p:nvSpPr>
        <p:spPr>
          <a:xfrm>
            <a:off x="2511186" y="2717410"/>
            <a:ext cx="2118230" cy="370200"/>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Oval 10"/>
          <p:cNvSpPr/>
          <p:nvPr/>
        </p:nvSpPr>
        <p:spPr>
          <a:xfrm>
            <a:off x="4738601" y="2498104"/>
            <a:ext cx="2167166" cy="381574"/>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3271508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1499074"/>
            <a:ext cx="8596668" cy="3848100"/>
          </a:xfrm>
        </p:spPr>
        <p:txBody>
          <a:bodyPr>
            <a:noAutofit/>
          </a:bodyPr>
          <a:lstStyle/>
          <a:p>
            <a:pPr marL="1084263" lvl="2" indent="-342900">
              <a:buFont typeface="Wingdings 3" panose="05040102010807070707" pitchFamily="18" charset="2"/>
              <a:buChar char=""/>
            </a:pPr>
            <a:r>
              <a:rPr lang="en-US" sz="2400" b="1" dirty="0" smtClean="0"/>
              <a:t>The only result is OCGA § 24-13-21.</a:t>
            </a:r>
            <a:endParaRPr lang="en-US" sz="2400" dirty="0"/>
          </a:p>
        </p:txBody>
      </p:sp>
      <p:pic>
        <p:nvPicPr>
          <p:cNvPr id="5" name="Picture 4"/>
          <p:cNvPicPr/>
          <p:nvPr/>
        </p:nvPicPr>
        <p:blipFill rotWithShape="1">
          <a:blip r:embed="rId3"/>
          <a:srcRect l="13819" t="8607" r="27968" b="20912"/>
          <a:stretch/>
        </p:blipFill>
        <p:spPr bwMode="auto">
          <a:xfrm>
            <a:off x="203200" y="3836348"/>
            <a:ext cx="5287536" cy="3021652"/>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6196" t="38766" r="31006" b="43765"/>
          <a:stretch/>
        </p:blipFill>
        <p:spPr bwMode="auto">
          <a:xfrm>
            <a:off x="3275458" y="2699793"/>
            <a:ext cx="8775510" cy="1446662"/>
          </a:xfrm>
          <a:prstGeom prst="rect">
            <a:avLst/>
          </a:prstGeom>
          <a:ln w="31750">
            <a:solidFill>
              <a:schemeClr val="accent1"/>
            </a:solidFill>
          </a:ln>
          <a:extLst>
            <a:ext uri="{53640926-AAD7-44D8-BBD7-CCE9431645EC}">
              <a14:shadowObscured xmlns:a14="http://schemas.microsoft.com/office/drawing/2010/main" xmlns=""/>
            </a:ext>
          </a:extLst>
        </p:spPr>
      </p:pic>
      <p:sp>
        <p:nvSpPr>
          <p:cNvPr id="8" name="Oval 7"/>
          <p:cNvSpPr/>
          <p:nvPr/>
        </p:nvSpPr>
        <p:spPr>
          <a:xfrm>
            <a:off x="288826" y="5004934"/>
            <a:ext cx="1758337" cy="57529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5400000">
            <a:off x="2476492" y="1780995"/>
            <a:ext cx="3521897" cy="5469391"/>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5006189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1</a:t>
            </a:r>
            <a:r>
              <a:rPr lang="en-US" sz="2800" b="1" dirty="0" smtClean="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133682"/>
            <a:ext cx="9009850" cy="3848100"/>
          </a:xfrm>
        </p:spPr>
        <p:txBody>
          <a:bodyPr>
            <a:noAutofit/>
          </a:bodyPr>
          <a:lstStyle/>
          <a:p>
            <a:pPr marL="1084263" lvl="2" indent="-342900">
              <a:buFont typeface="Wingdings 3" panose="05040102010807070707" pitchFamily="18" charset="2"/>
              <a:buChar char=""/>
            </a:pPr>
            <a:r>
              <a:rPr lang="en-US" sz="2400" b="1" dirty="0" smtClean="0"/>
              <a:t>Subsection </a:t>
            </a:r>
            <a:r>
              <a:rPr lang="en-US" sz="2400" b="1" dirty="0"/>
              <a:t>(b) lists the requirements for a subpoena</a:t>
            </a:r>
            <a:endParaRPr lang="en-US" sz="2400" dirty="0"/>
          </a:p>
        </p:txBody>
      </p:sp>
      <p:pic>
        <p:nvPicPr>
          <p:cNvPr id="5" name="Picture 4"/>
          <p:cNvPicPr/>
          <p:nvPr/>
        </p:nvPicPr>
        <p:blipFill rotWithShape="1">
          <a:blip r:embed="rId3"/>
          <a:srcRect l="13962" t="8357" r="17153" b="5540"/>
          <a:stretch/>
        </p:blipFill>
        <p:spPr bwMode="auto">
          <a:xfrm>
            <a:off x="440267" y="3959746"/>
            <a:ext cx="4626999" cy="2898254"/>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5016" t="76744" r="19058" b="13069"/>
          <a:stretch/>
        </p:blipFill>
        <p:spPr bwMode="auto">
          <a:xfrm>
            <a:off x="573209" y="3238501"/>
            <a:ext cx="11068334" cy="1333500"/>
          </a:xfrm>
          <a:prstGeom prst="rect">
            <a:avLst/>
          </a:prstGeom>
          <a:solidFill>
            <a:srgbClr val="92D050"/>
          </a:solidFill>
          <a:ln w="31750">
            <a:solidFill>
              <a:schemeClr val="accent1"/>
            </a:solidFill>
          </a:ln>
          <a:extLst>
            <a:ext uri="{53640926-AAD7-44D8-BBD7-CCE9431645EC}">
              <a14:shadowObscured xmlns:a14="http://schemas.microsoft.com/office/drawing/2010/main" xmlns=""/>
            </a:ext>
          </a:extLst>
        </p:spPr>
      </p:pic>
      <p:sp>
        <p:nvSpPr>
          <p:cNvPr id="8" name="Oval 7"/>
          <p:cNvSpPr/>
          <p:nvPr/>
        </p:nvSpPr>
        <p:spPr>
          <a:xfrm>
            <a:off x="316122" y="6100145"/>
            <a:ext cx="4751144" cy="726238"/>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3877113">
            <a:off x="4765716" y="3511350"/>
            <a:ext cx="2829718" cy="3564521"/>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2426088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a:t>
            </a:r>
            <a:r>
              <a:rPr lang="en-US" b="1" dirty="0"/>
              <a:t>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428009"/>
            <a:ext cx="9382606" cy="3848100"/>
          </a:xfrm>
        </p:spPr>
        <p:txBody>
          <a:bodyPr>
            <a:noAutofit/>
          </a:bodyPr>
          <a:lstStyle/>
          <a:p>
            <a:pPr lvl="1"/>
            <a:r>
              <a:rPr lang="en-US" sz="2400" b="1" dirty="0" smtClean="0"/>
              <a:t>You </a:t>
            </a:r>
            <a:r>
              <a:rPr lang="en-US" sz="2400" b="1" dirty="0"/>
              <a:t>receive an Open Records Request pursuant to OCGA § 50-18-72 requesting all military discharge records relating to Jack Smith, a former resident of your county who has been deceased for more than ten years.  You find the records, and see that they were filed more than thirty years ago.  However, you see that Jack Smith was dishonorably discharged, and you have some concerns about whether you may release the records to the public.  What search would you use to find out if there is any statute dealing specifically with military records? </a:t>
            </a:r>
            <a:endParaRPr lang="en-US" sz="2400" dirty="0"/>
          </a:p>
        </p:txBody>
      </p:sp>
    </p:spTree>
    <p:extLst>
      <p:ext uri="{BB962C8B-B14F-4D97-AF65-F5344CB8AC3E}">
        <p14:creationId xmlns:p14="http://schemas.microsoft.com/office/powerpoint/2010/main" xmlns="" val="2536811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22294"/>
            <a:ext cx="9382606" cy="3848100"/>
          </a:xfrm>
        </p:spPr>
        <p:txBody>
          <a:bodyPr>
            <a:noAutofit/>
          </a:bodyPr>
          <a:lstStyle/>
          <a:p>
            <a:pPr marL="973138" lvl="2" indent="-342900">
              <a:buFont typeface="Wingdings 3" panose="05040102010807070707" pitchFamily="18" charset="2"/>
              <a:buChar char=""/>
            </a:pPr>
            <a:r>
              <a:rPr lang="en-US" sz="2400" b="1" dirty="0" smtClean="0"/>
              <a:t>Terms </a:t>
            </a:r>
            <a:r>
              <a:rPr lang="en-US" sz="2400" b="1" dirty="0"/>
              <a:t>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Military </a:t>
            </a:r>
            <a:r>
              <a:rPr lang="en-US" sz="2400" b="1" dirty="0" smtClean="0"/>
              <a:t>w/s </a:t>
            </a:r>
            <a:r>
              <a:rPr lang="en-US" sz="2400" b="1" dirty="0"/>
              <a:t>record </a:t>
            </a:r>
            <a:endParaRPr lang="en-US" sz="2400" dirty="0"/>
          </a:p>
        </p:txBody>
      </p:sp>
      <p:pic>
        <p:nvPicPr>
          <p:cNvPr id="10" name="Picture 9"/>
          <p:cNvPicPr/>
          <p:nvPr/>
        </p:nvPicPr>
        <p:blipFill rotWithShape="1">
          <a:blip r:embed="rId3"/>
          <a:srcRect l="14449" t="8779" r="14418" b="69572"/>
          <a:stretch/>
        </p:blipFill>
        <p:spPr bwMode="auto">
          <a:xfrm>
            <a:off x="467042" y="2687637"/>
            <a:ext cx="11286808" cy="2322513"/>
          </a:xfrm>
          <a:prstGeom prst="rect">
            <a:avLst/>
          </a:prstGeom>
          <a:ln>
            <a:noFill/>
          </a:ln>
          <a:extLst>
            <a:ext uri="{53640926-AAD7-44D8-BBD7-CCE9431645EC}">
              <a14:shadowObscured xmlns:a14="http://schemas.microsoft.com/office/drawing/2010/main" xmlns=""/>
            </a:ext>
          </a:extLst>
        </p:spPr>
      </p:pic>
      <p:sp>
        <p:nvSpPr>
          <p:cNvPr id="11" name="Oval 10"/>
          <p:cNvSpPr/>
          <p:nvPr/>
        </p:nvSpPr>
        <p:spPr>
          <a:xfrm>
            <a:off x="2687342" y="3360507"/>
            <a:ext cx="3313408" cy="466837"/>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2598661" y="2992437"/>
            <a:ext cx="2243969" cy="379413"/>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4931311" y="2632193"/>
            <a:ext cx="2243969" cy="511057"/>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124986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02" y="95250"/>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04950"/>
            <a:ext cx="10836322" cy="3848100"/>
          </a:xfrm>
        </p:spPr>
        <p:txBody>
          <a:bodyPr>
            <a:noAutofit/>
          </a:bodyPr>
          <a:lstStyle/>
          <a:p>
            <a:pPr marL="973138" lvl="2" indent="-342900">
              <a:buFont typeface="Wingdings 3" panose="05040102010807070707" pitchFamily="18" charset="2"/>
              <a:buChar char=""/>
            </a:pPr>
            <a:r>
              <a:rPr lang="en-US" sz="2400" b="1" dirty="0" smtClean="0"/>
              <a:t>The </a:t>
            </a:r>
            <a:r>
              <a:rPr lang="en-US" sz="2400" b="1" dirty="0"/>
              <a:t>search produces two results. </a:t>
            </a:r>
            <a:r>
              <a:rPr lang="en-US" sz="2400" b="1" dirty="0" smtClean="0"/>
              <a:t>The </a:t>
            </a:r>
            <a:r>
              <a:rPr lang="en-US" sz="2400" b="1" dirty="0"/>
              <a:t>one that looks most applicable is OCGA § 15-6-72. Recordation and index of military service records; </a:t>
            </a:r>
            <a:r>
              <a:rPr lang="en-US" sz="2400" b="1" dirty="0" smtClean="0"/>
              <a:t>confidentiality</a:t>
            </a:r>
          </a:p>
        </p:txBody>
      </p:sp>
      <p:pic>
        <p:nvPicPr>
          <p:cNvPr id="14" name="Picture 13"/>
          <p:cNvPicPr/>
          <p:nvPr/>
        </p:nvPicPr>
        <p:blipFill rotWithShape="1">
          <a:blip r:embed="rId3"/>
          <a:srcRect l="14449" t="8779" r="14418" b="7590"/>
          <a:stretch/>
        </p:blipFill>
        <p:spPr bwMode="auto">
          <a:xfrm>
            <a:off x="245666" y="3617980"/>
            <a:ext cx="5071959" cy="3008004"/>
          </a:xfrm>
          <a:prstGeom prst="rect">
            <a:avLst/>
          </a:prstGeom>
          <a:ln>
            <a:noFill/>
          </a:ln>
          <a:extLst>
            <a:ext uri="{53640926-AAD7-44D8-BBD7-CCE9431645EC}">
              <a14:shadowObscured xmlns:a14="http://schemas.microsoft.com/office/drawing/2010/main" xmlns=""/>
            </a:ext>
          </a:extLst>
        </p:spPr>
      </p:pic>
      <p:pic>
        <p:nvPicPr>
          <p:cNvPr id="15" name="Picture 14"/>
          <p:cNvPicPr/>
          <p:nvPr/>
        </p:nvPicPr>
        <p:blipFill rotWithShape="1">
          <a:blip r:embed="rId3"/>
          <a:srcRect l="15952" t="44872" r="21470" b="23667"/>
          <a:stretch/>
        </p:blipFill>
        <p:spPr bwMode="auto">
          <a:xfrm>
            <a:off x="2724151" y="2769638"/>
            <a:ext cx="9139794" cy="2583412"/>
          </a:xfrm>
          <a:prstGeom prst="rect">
            <a:avLst/>
          </a:prstGeom>
          <a:noFill/>
          <a:ln w="31750">
            <a:solidFill>
              <a:schemeClr val="accent1"/>
            </a:solidFill>
          </a:ln>
          <a:extLst>
            <a:ext uri="{53640926-AAD7-44D8-BBD7-CCE9431645EC}">
              <a14:shadowObscured xmlns:a14="http://schemas.microsoft.com/office/drawing/2010/main" xmlns=""/>
            </a:ext>
          </a:extLst>
        </p:spPr>
      </p:pic>
      <p:sp>
        <p:nvSpPr>
          <p:cNvPr id="16" name="Oval 15"/>
          <p:cNvSpPr/>
          <p:nvPr/>
        </p:nvSpPr>
        <p:spPr>
          <a:xfrm>
            <a:off x="175380" y="4720763"/>
            <a:ext cx="2243969" cy="978142"/>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c 16"/>
          <p:cNvSpPr/>
          <p:nvPr/>
        </p:nvSpPr>
        <p:spPr>
          <a:xfrm rot="5666845">
            <a:off x="2154388" y="3974937"/>
            <a:ext cx="2145239" cy="2951621"/>
          </a:xfrm>
          <a:prstGeom prst="arc">
            <a:avLst>
              <a:gd name="adj1" fmla="val 15815971"/>
              <a:gd name="adj2" fmla="val 457286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743253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2095500"/>
            <a:ext cx="9382606" cy="3848100"/>
          </a:xfrm>
        </p:spPr>
        <p:txBody>
          <a:bodyPr>
            <a:noAutofit/>
          </a:bodyPr>
          <a:lstStyle/>
          <a:p>
            <a:pPr marL="973138" marR="0" lvl="2" indent="-342900" algn="l" defTabSz="457200" rtl="0" eaLnBrk="1" fontAlgn="auto" latinLnBrk="0" hangingPunct="1">
              <a:lnSpc>
                <a:spcPct val="100000"/>
              </a:lnSpc>
              <a:spcBef>
                <a:spcPts val="1000"/>
              </a:spcBef>
              <a:spcAft>
                <a:spcPts val="0"/>
              </a:spcAft>
              <a:buClr>
                <a:schemeClr val="accent1"/>
              </a:buClr>
              <a:buSzPct val="80000"/>
              <a:buFont typeface="Wingdings 3" panose="05040102010807070707" pitchFamily="18" charset="2"/>
              <a:buChar char=""/>
              <a:tabLst/>
              <a:defRPr/>
            </a:pPr>
            <a:r>
              <a:rPr lang="en-US" sz="2400" b="1" dirty="0" smtClean="0"/>
              <a:t>Subsection (c)(1) talks about the confidentiality of military service records</a:t>
            </a:r>
            <a:endParaRPr lang="en-US" sz="2400" dirty="0" smtClean="0"/>
          </a:p>
          <a:p>
            <a:pPr marL="630238" lvl="2" indent="0">
              <a:buFont typeface="Wingdings 3" panose="05040102010807070707" pitchFamily="18" charset="2"/>
              <a:buNone/>
            </a:pPr>
            <a:endParaRPr lang="en-US" sz="2400" b="1" dirty="0" smtClean="0"/>
          </a:p>
        </p:txBody>
      </p:sp>
      <p:pic>
        <p:nvPicPr>
          <p:cNvPr id="5" name="Picture 4"/>
          <p:cNvPicPr/>
          <p:nvPr/>
        </p:nvPicPr>
        <p:blipFill rotWithShape="1">
          <a:blip r:embed="rId3"/>
          <a:srcRect l="14446" t="8558" r="13945" b="6283"/>
          <a:stretch/>
        </p:blipFill>
        <p:spPr bwMode="auto">
          <a:xfrm>
            <a:off x="372275" y="2866029"/>
            <a:ext cx="5537205" cy="374690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4446" t="21843" r="15178" b="62785"/>
          <a:stretch/>
        </p:blipFill>
        <p:spPr bwMode="auto">
          <a:xfrm>
            <a:off x="733184" y="4084388"/>
            <a:ext cx="10621747" cy="1310185"/>
          </a:xfrm>
          <a:prstGeom prst="rect">
            <a:avLst/>
          </a:prstGeom>
          <a:ln w="31750">
            <a:solidFill>
              <a:srgbClr val="92D050"/>
            </a:solidFill>
          </a:ln>
          <a:extLst>
            <a:ext uri="{53640926-AAD7-44D8-BBD7-CCE9431645EC}">
              <a14:shadowObscured xmlns:a14="http://schemas.microsoft.com/office/drawing/2010/main" xmlns=""/>
            </a:ext>
          </a:extLst>
        </p:spPr>
      </p:pic>
      <p:sp>
        <p:nvSpPr>
          <p:cNvPr id="8" name="Oval 7"/>
          <p:cNvSpPr/>
          <p:nvPr/>
        </p:nvSpPr>
        <p:spPr>
          <a:xfrm>
            <a:off x="225196" y="3259989"/>
            <a:ext cx="1497086" cy="57445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c 8"/>
          <p:cNvSpPr/>
          <p:nvPr/>
        </p:nvSpPr>
        <p:spPr>
          <a:xfrm rot="17487266">
            <a:off x="2020534" y="2381998"/>
            <a:ext cx="1728766" cy="3238761"/>
          </a:xfrm>
          <a:prstGeom prst="arc">
            <a:avLst>
              <a:gd name="adj1" fmla="val 16479575"/>
              <a:gd name="adj2" fmla="val 4188865"/>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562390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84" y="742950"/>
            <a:ext cx="8596668" cy="1320800"/>
          </a:xfrm>
        </p:spPr>
        <p:txBody>
          <a:bodyPr>
            <a:normAutofit/>
          </a:bodyPr>
          <a:lstStyle/>
          <a:p>
            <a:pPr lvl="0"/>
            <a:r>
              <a:rPr lang="en-US" b="1" dirty="0" smtClean="0"/>
              <a:t>Statutory Law </a:t>
            </a:r>
            <a:r>
              <a:rPr lang="en-US" b="1" dirty="0"/>
              <a:t>– Type </a:t>
            </a:r>
            <a:r>
              <a:rPr lang="en-US" b="1" dirty="0" smtClean="0"/>
              <a:t>3</a:t>
            </a:r>
            <a:endParaRPr lang="en-US" dirty="0"/>
          </a:p>
        </p:txBody>
      </p:sp>
      <p:sp>
        <p:nvSpPr>
          <p:cNvPr id="3" name="Content Placeholder 2"/>
          <p:cNvSpPr>
            <a:spLocks noGrp="1"/>
          </p:cNvSpPr>
          <p:nvPr>
            <p:ph idx="1"/>
          </p:nvPr>
        </p:nvSpPr>
        <p:spPr>
          <a:xfrm>
            <a:off x="143934" y="1752600"/>
            <a:ext cx="9495366" cy="4330700"/>
          </a:xfrm>
        </p:spPr>
        <p:txBody>
          <a:bodyPr>
            <a:noAutofit/>
          </a:bodyPr>
          <a:lstStyle/>
          <a:p>
            <a:pPr lvl="2"/>
            <a:r>
              <a:rPr lang="en-US" sz="2400" b="1" dirty="0"/>
              <a:t>State laws are enacted by the Georgia General Assembly and are initially published as “session laws”</a:t>
            </a:r>
            <a:endParaRPr lang="en-US" sz="2400" dirty="0"/>
          </a:p>
          <a:p>
            <a:pPr lvl="2"/>
            <a:r>
              <a:rPr lang="en-US" sz="2400" b="1" dirty="0"/>
              <a:t>Those laws are then compiled into </a:t>
            </a:r>
            <a:r>
              <a:rPr lang="en-US" sz="2400" b="1" dirty="0" smtClean="0"/>
              <a:t>the “Code”</a:t>
            </a:r>
            <a:endParaRPr lang="en-US" sz="2400" dirty="0"/>
          </a:p>
          <a:p>
            <a:pPr lvl="2"/>
            <a:r>
              <a:rPr lang="en-US" sz="2400" b="1" dirty="0"/>
              <a:t>Georgia’s official Code is called the </a:t>
            </a:r>
            <a:r>
              <a:rPr lang="en-US" sz="2400" b="1" i="1" dirty="0"/>
              <a:t>Official Code of Georgia Annotated</a:t>
            </a:r>
            <a:endParaRPr lang="en-US" sz="2400" dirty="0"/>
          </a:p>
          <a:p>
            <a:pPr lvl="3">
              <a:buFont typeface="Wingdings" panose="05000000000000000000" pitchFamily="2" charset="2"/>
              <a:buChar char="Ø"/>
            </a:pPr>
            <a:r>
              <a:rPr lang="en-US" sz="2400" b="1" dirty="0"/>
              <a:t>“Annotated” simply means that the official code contains summaries of relevant </a:t>
            </a:r>
            <a:r>
              <a:rPr lang="en-US" sz="2400" b="1" dirty="0" smtClean="0"/>
              <a:t>decisions </a:t>
            </a:r>
            <a:r>
              <a:rPr lang="en-US" sz="2400" b="1" dirty="0"/>
              <a:t>from the State’s appellate courts that are relevant to the particular code sections</a:t>
            </a:r>
            <a:endParaRPr lang="en-US" sz="2400" dirty="0"/>
          </a:p>
          <a:p>
            <a:pPr lvl="1"/>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Tree>
    <p:extLst>
      <p:ext uri="{BB962C8B-B14F-4D97-AF65-F5344CB8AC3E}">
        <p14:creationId xmlns:p14="http://schemas.microsoft.com/office/powerpoint/2010/main" xmlns="" val="10102200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1805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2</a:t>
            </a:r>
            <a:r>
              <a:rPr lang="en-US" b="1" dirty="0"/>
              <a:t>,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0" y="1504950"/>
            <a:ext cx="9382606" cy="3848100"/>
          </a:xfrm>
        </p:spPr>
        <p:txBody>
          <a:bodyPr>
            <a:noAutofit/>
          </a:bodyPr>
          <a:lstStyle/>
          <a:p>
            <a:pPr marL="973138" lvl="2" indent="-342900">
              <a:buFont typeface="Wingdings 3" panose="05040102010807070707" pitchFamily="18" charset="2"/>
              <a:buChar char=""/>
            </a:pPr>
            <a:r>
              <a:rPr lang="en-US" sz="2400" b="1" dirty="0" smtClean="0"/>
              <a:t>If </a:t>
            </a:r>
            <a:r>
              <a:rPr lang="en-US" sz="2400" b="1" dirty="0"/>
              <a:t>you searched military w/5 record the search would only produce one result - OCGA § 15-6-72 – which is the statute that you are looking for</a:t>
            </a:r>
            <a:endParaRPr lang="en-US" sz="2400" dirty="0"/>
          </a:p>
        </p:txBody>
      </p:sp>
      <p:pic>
        <p:nvPicPr>
          <p:cNvPr id="5" name="Picture 4"/>
          <p:cNvPicPr/>
          <p:nvPr/>
        </p:nvPicPr>
        <p:blipFill rotWithShape="1">
          <a:blip r:embed="rId3"/>
          <a:srcRect l="14323" t="8341" r="14055" b="36601"/>
          <a:stretch/>
        </p:blipFill>
        <p:spPr bwMode="auto">
          <a:xfrm>
            <a:off x="135890" y="3759207"/>
            <a:ext cx="6852920" cy="2962910"/>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6480" t="44209" r="35736" b="41398"/>
          <a:stretch/>
        </p:blipFill>
        <p:spPr bwMode="auto">
          <a:xfrm>
            <a:off x="3276600" y="2914282"/>
            <a:ext cx="8439150" cy="1543050"/>
          </a:xfrm>
          <a:prstGeom prst="rect">
            <a:avLst/>
          </a:prstGeom>
          <a:ln w="31750">
            <a:solidFill>
              <a:schemeClr val="accent1"/>
            </a:solidFill>
          </a:ln>
          <a:extLst>
            <a:ext uri="{53640926-AAD7-44D8-BBD7-CCE9431645EC}">
              <a14:shadowObscured xmlns:a14="http://schemas.microsoft.com/office/drawing/2010/main" xmlns=""/>
            </a:ext>
          </a:extLst>
        </p:spPr>
      </p:pic>
      <p:sp>
        <p:nvSpPr>
          <p:cNvPr id="8" name="Oval 7"/>
          <p:cNvSpPr/>
          <p:nvPr/>
        </p:nvSpPr>
        <p:spPr>
          <a:xfrm>
            <a:off x="1421994" y="3714150"/>
            <a:ext cx="1497086" cy="574455"/>
          </a:xfrm>
          <a:prstGeom prst="ellipse">
            <a:avLst/>
          </a:prstGeom>
          <a:solidFill>
            <a:srgbClr val="7030A0">
              <a:alpha val="25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315931" y="5514762"/>
            <a:ext cx="1497086" cy="57445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c 11"/>
          <p:cNvSpPr/>
          <p:nvPr/>
        </p:nvSpPr>
        <p:spPr>
          <a:xfrm rot="4261555">
            <a:off x="2097910" y="3299447"/>
            <a:ext cx="2145239" cy="3469618"/>
          </a:xfrm>
          <a:prstGeom prst="arc">
            <a:avLst>
              <a:gd name="adj1" fmla="val 16281264"/>
              <a:gd name="adj2" fmla="val 457286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298344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87375"/>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a:t>
            </a:r>
            <a:r>
              <a:rPr lang="en-US" b="1" dirty="0"/>
              <a:t>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40267" y="2400300"/>
            <a:ext cx="8596668" cy="3848100"/>
          </a:xfrm>
        </p:spPr>
        <p:txBody>
          <a:bodyPr>
            <a:noAutofit/>
          </a:bodyPr>
          <a:lstStyle/>
          <a:p>
            <a:pPr lvl="1"/>
            <a:r>
              <a:rPr lang="en-US" sz="2400" b="1" dirty="0" smtClean="0"/>
              <a:t>Attorney </a:t>
            </a:r>
            <a:r>
              <a:rPr lang="en-US" sz="2400" b="1" dirty="0"/>
              <a:t>Smith files a notice of appeal, which designates certain motions that were filed during the case to be omitted from the record on appeal.  As you are preparing the record for appeal, Attorney Smith calls your office to ask whether you will leave the designated motions out of the record on appeal.  You are not sure whether it is permissible under Georgia law to omit certain items from the record for an appeal.  You must find the statute dealing with the preparation of the record on appeal by the court clerk in order to answer Attorney Smith’s question.</a:t>
            </a:r>
            <a:endParaRPr lang="en-US" sz="2400" dirty="0"/>
          </a:p>
        </p:txBody>
      </p:sp>
    </p:spTree>
    <p:extLst>
      <p:ext uri="{BB962C8B-B14F-4D97-AF65-F5344CB8AC3E}">
        <p14:creationId xmlns:p14="http://schemas.microsoft.com/office/powerpoint/2010/main" xmlns="" val="23101760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552700"/>
            <a:ext cx="9382606" cy="3848100"/>
          </a:xfrm>
        </p:spPr>
        <p:txBody>
          <a:bodyPr>
            <a:noAutofit/>
          </a:bodyPr>
          <a:lstStyle/>
          <a:p>
            <a:pPr lvl="2"/>
            <a:r>
              <a:rPr lang="en-US" sz="2400" b="1" dirty="0"/>
              <a:t>Search Terms 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record </a:t>
            </a:r>
            <a:r>
              <a:rPr lang="en-US" sz="2400" b="1" dirty="0" smtClean="0"/>
              <a:t>w/s </a:t>
            </a:r>
            <a:r>
              <a:rPr lang="en-US" sz="2400" b="1" dirty="0"/>
              <a:t>appeal</a:t>
            </a:r>
            <a:endParaRPr lang="en-US" sz="2400" dirty="0"/>
          </a:p>
          <a:p>
            <a:pPr lvl="2"/>
            <a:r>
              <a:rPr lang="en-US" sz="2400" b="1" dirty="0"/>
              <a:t>This search brings up several results. Rather than looking through each of them, search FOCUS Terms for “clerk” to see if any specifically deal with the clerk’s role</a:t>
            </a:r>
            <a:endParaRPr lang="en-US" sz="2400" dirty="0"/>
          </a:p>
        </p:txBody>
      </p:sp>
    </p:spTree>
    <p:extLst>
      <p:ext uri="{BB962C8B-B14F-4D97-AF65-F5344CB8AC3E}">
        <p14:creationId xmlns:p14="http://schemas.microsoft.com/office/powerpoint/2010/main" xmlns="" val="11366661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3" name="Content Placeholder 2"/>
          <p:cNvSpPr>
            <a:spLocks noGrp="1"/>
          </p:cNvSpPr>
          <p:nvPr>
            <p:ph idx="1"/>
          </p:nvPr>
        </p:nvSpPr>
        <p:spPr/>
        <p:txBody>
          <a:bodyPr/>
          <a:lstStyle/>
          <a:p>
            <a:endParaRPr lang="en-US" dirty="0"/>
          </a:p>
        </p:txBody>
      </p:sp>
      <p:pic>
        <p:nvPicPr>
          <p:cNvPr id="4098"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3120" r="47631" b="54707"/>
          <a:stretch/>
        </p:blipFill>
        <p:spPr bwMode="auto">
          <a:xfrm>
            <a:off x="716680" y="2224585"/>
            <a:ext cx="8557322" cy="4301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a:xfrm>
            <a:off x="396155" y="3442998"/>
            <a:ext cx="2166936" cy="879620"/>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dirty="0" smtClean="0">
              <a:solidFill>
                <a:srgbClr val="FF0000"/>
              </a:solidFill>
            </a:endParaRPr>
          </a:p>
          <a:p>
            <a:pPr algn="ctr"/>
            <a:endParaRPr lang="en-US" b="1" dirty="0">
              <a:solidFill>
                <a:srgbClr val="FF0000"/>
              </a:solidFill>
            </a:endParaRPr>
          </a:p>
        </p:txBody>
      </p:sp>
    </p:spTree>
    <p:extLst>
      <p:ext uri="{BB962C8B-B14F-4D97-AF65-F5344CB8AC3E}">
        <p14:creationId xmlns:p14="http://schemas.microsoft.com/office/powerpoint/2010/main" xmlns="" val="3573391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3,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47298" y="2552700"/>
            <a:ext cx="9382606" cy="3848100"/>
          </a:xfrm>
        </p:spPr>
        <p:txBody>
          <a:bodyPr>
            <a:noAutofit/>
          </a:bodyPr>
          <a:lstStyle/>
          <a:p>
            <a:pPr lvl="2"/>
            <a:r>
              <a:rPr lang="en-US" sz="2400" b="1" dirty="0"/>
              <a:t>The only result is OCGA § 5-6-43. Preparation and transmittal of record on appeal by court clerk; retention of copy by clerk; furnishing at no cost to Attorney General in capital cases; notification where defendant confined to jail </a:t>
            </a:r>
            <a:endParaRPr lang="en-US" sz="2400" dirty="0"/>
          </a:p>
          <a:p>
            <a:pPr lvl="3">
              <a:buFont typeface="Wingdings" panose="05000000000000000000" pitchFamily="2" charset="2"/>
              <a:buChar char="Ø"/>
            </a:pPr>
            <a:r>
              <a:rPr lang="en-US" sz="2400" b="1" dirty="0"/>
              <a:t>Subsection (a) directs the clerk to omit the things designated for omission by the appellant and not designated for inclusion by the appellee</a:t>
            </a:r>
            <a:endParaRPr lang="en-US" sz="2400" dirty="0"/>
          </a:p>
        </p:txBody>
      </p:sp>
    </p:spTree>
    <p:extLst>
      <p:ext uri="{BB962C8B-B14F-4D97-AF65-F5344CB8AC3E}">
        <p14:creationId xmlns:p14="http://schemas.microsoft.com/office/powerpoint/2010/main" xmlns="" val="2672780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290513" lvl="1"/>
            <a:r>
              <a:rPr lang="en-US" sz="2400" b="1" dirty="0"/>
              <a:t>A Complaint is filed in your court and Defendant Walker is properly served with process.  After thirty days have passed, Defendant Walker has not filed an Answer, so you mark the case in default.  Five days later, Lawyer Johnson comes to your office and says she has just been retained by Defendant Walker.  Lawyer Johnson files an Answer on behalf of Defendant Walker and asks you to mark the case as no longer in default because she has filed an Answer within 15 days of the case becoming in default, and is therefore entitled to open the default as a matter of right. How would you find the statute dealing with opening default as a matter of right to make sure Lawyer Johnson has met all the requirements? </a:t>
            </a:r>
            <a:endParaRPr lang="en-US" sz="2400" dirty="0"/>
          </a:p>
        </p:txBody>
      </p:sp>
    </p:spTree>
    <p:extLst>
      <p:ext uri="{BB962C8B-B14F-4D97-AF65-F5344CB8AC3E}">
        <p14:creationId xmlns:p14="http://schemas.microsoft.com/office/powerpoint/2010/main" xmlns="" val="15022428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512763" lvl="2"/>
            <a:r>
              <a:rPr lang="en-US" sz="2400" b="1" dirty="0"/>
              <a:t>If you search open </a:t>
            </a:r>
            <a:r>
              <a:rPr lang="en-US" sz="2400" b="1" dirty="0" smtClean="0"/>
              <a:t>w/s </a:t>
            </a:r>
            <a:r>
              <a:rPr lang="en-US" sz="2400" b="1" dirty="0"/>
              <a:t>default </a:t>
            </a:r>
            <a:r>
              <a:rPr lang="en-US" sz="2400" b="1" dirty="0" smtClean="0"/>
              <a:t>w/s </a:t>
            </a:r>
            <a:r>
              <a:rPr lang="en-US" sz="2400" b="1" dirty="0"/>
              <a:t>right in the Table of Contents (TOC) your search </a:t>
            </a:r>
            <a:r>
              <a:rPr lang="en-US" sz="2400" b="1" dirty="0" smtClean="0"/>
              <a:t>produces </a:t>
            </a:r>
            <a:r>
              <a:rPr lang="en-US" sz="2400" b="1" dirty="0"/>
              <a:t>no result</a:t>
            </a:r>
            <a:endParaRPr lang="en-US" sz="2400" dirty="0"/>
          </a:p>
          <a:p>
            <a:pPr marL="457200" lvl="2"/>
            <a:r>
              <a:rPr lang="en-US" sz="2400" b="1" dirty="0" smtClean="0"/>
              <a:t>Your next step would be to go back and change your search from “Table of Contents (TOC) only” to “Full-text of source documents”</a:t>
            </a:r>
            <a:endParaRPr lang="en-US" sz="2400" dirty="0" smtClean="0"/>
          </a:p>
          <a:p>
            <a:pPr marL="457200" lvl="2"/>
            <a:r>
              <a:rPr lang="en-US" sz="2400" b="1" dirty="0" smtClean="0"/>
              <a:t>This is because often the titles of the code sections don’t reflect everything that is written in the code section</a:t>
            </a:r>
            <a:endParaRPr lang="en-US" sz="2400" dirty="0" smtClean="0"/>
          </a:p>
        </p:txBody>
      </p:sp>
    </p:spTree>
    <p:extLst>
      <p:ext uri="{BB962C8B-B14F-4D97-AF65-F5344CB8AC3E}">
        <p14:creationId xmlns:p14="http://schemas.microsoft.com/office/powerpoint/2010/main" xmlns="" val="3893654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 y="1371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234180" y="1504950"/>
            <a:ext cx="5023620" cy="3848100"/>
          </a:xfrm>
        </p:spPr>
        <p:txBody>
          <a:bodyPr>
            <a:noAutofit/>
          </a:bodyPr>
          <a:lstStyle/>
          <a:p>
            <a:pPr marL="512763" lvl="2"/>
            <a:r>
              <a:rPr lang="en-US" sz="2400" b="1" dirty="0" smtClean="0"/>
              <a:t>Select</a:t>
            </a:r>
            <a:r>
              <a:rPr lang="en-US" sz="2400" b="1" baseline="0" dirty="0" smtClean="0"/>
              <a:t> "Edit Search" to go back and change your search</a:t>
            </a:r>
          </a:p>
          <a:p>
            <a:pPr marL="512763" lvl="2"/>
            <a:endParaRPr lang="en-US" sz="2400" b="1" dirty="0"/>
          </a:p>
          <a:p>
            <a:pPr marL="512763" lvl="2"/>
            <a:endParaRPr lang="en-US" sz="2400" b="1" baseline="0" dirty="0" smtClean="0"/>
          </a:p>
          <a:p>
            <a:pPr marL="284163" lvl="2" indent="0">
              <a:buNone/>
            </a:pPr>
            <a:r>
              <a:rPr lang="en-US" sz="2400" b="1" baseline="0" dirty="0" smtClean="0"/>
              <a:t> </a:t>
            </a:r>
            <a:endParaRPr lang="en-US" sz="2400" dirty="0"/>
          </a:p>
        </p:txBody>
      </p:sp>
      <p:pic>
        <p:nvPicPr>
          <p:cNvPr id="5" name="Picture 4"/>
          <p:cNvPicPr/>
          <p:nvPr/>
        </p:nvPicPr>
        <p:blipFill rotWithShape="1">
          <a:blip r:embed="rId3"/>
          <a:srcRect l="24677" t="8779" r="27560" b="5599"/>
          <a:stretch/>
        </p:blipFill>
        <p:spPr bwMode="auto">
          <a:xfrm>
            <a:off x="5257800" y="1504950"/>
            <a:ext cx="5543550" cy="5217167"/>
          </a:xfrm>
          <a:prstGeom prst="rect">
            <a:avLst/>
          </a:prstGeom>
          <a:ln>
            <a:noFill/>
          </a:ln>
          <a:extLst>
            <a:ext uri="{53640926-AAD7-44D8-BBD7-CCE9431645EC}">
              <a14:shadowObscured xmlns:a14="http://schemas.microsoft.com/office/drawing/2010/main" xmlns=""/>
            </a:ext>
          </a:extLst>
        </p:spPr>
      </p:pic>
      <p:sp>
        <p:nvSpPr>
          <p:cNvPr id="7" name="Oval 6"/>
          <p:cNvSpPr/>
          <p:nvPr/>
        </p:nvSpPr>
        <p:spPr>
          <a:xfrm>
            <a:off x="5607624" y="1104900"/>
            <a:ext cx="3841175" cy="1504950"/>
          </a:xfrm>
          <a:prstGeom prst="ellipse">
            <a:avLst/>
          </a:prstGeom>
          <a:solidFill>
            <a:schemeClr val="accent3">
              <a:lumMod val="60000"/>
              <a:lumOff val="40000"/>
              <a:alpha val="40000"/>
            </a:scheme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6968885">
            <a:off x="3461599" y="-287305"/>
            <a:ext cx="4935912" cy="7654952"/>
          </a:xfrm>
          <a:prstGeom prst="arc">
            <a:avLst>
              <a:gd name="adj1" fmla="val 16638023"/>
              <a:gd name="adj2" fmla="val 5396995"/>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8652277" y="4876799"/>
            <a:ext cx="1215623" cy="75247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53678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329430" y="1943100"/>
            <a:ext cx="9535006" cy="3848100"/>
          </a:xfrm>
        </p:spPr>
        <p:txBody>
          <a:bodyPr>
            <a:noAutofit/>
          </a:bodyPr>
          <a:lstStyle/>
          <a:p>
            <a:pPr marL="512763" lvl="2"/>
            <a:r>
              <a:rPr lang="en-US" sz="2400" b="1" dirty="0" smtClean="0"/>
              <a:t>Select </a:t>
            </a:r>
            <a:r>
              <a:rPr lang="en-US" sz="2400" b="1" dirty="0"/>
              <a:t>“Full text of source documents” </a:t>
            </a:r>
            <a:r>
              <a:rPr lang="en-US" sz="2400" b="1" dirty="0" smtClean="0">
                <a:sym typeface="Wingdings" panose="05000000000000000000" pitchFamily="2" charset="2"/>
              </a:rPr>
              <a:t> and search</a:t>
            </a:r>
            <a:r>
              <a:rPr lang="en-US" sz="2400" b="1" dirty="0" smtClean="0"/>
              <a:t> </a:t>
            </a:r>
            <a:r>
              <a:rPr lang="en-US" sz="2400" b="1" dirty="0"/>
              <a:t>open </a:t>
            </a:r>
            <a:r>
              <a:rPr lang="en-US" sz="2400" b="1" dirty="0" smtClean="0"/>
              <a:t>w/s </a:t>
            </a:r>
            <a:r>
              <a:rPr lang="en-US" sz="2400" b="1" dirty="0"/>
              <a:t>default </a:t>
            </a:r>
            <a:r>
              <a:rPr lang="en-US" sz="2400" b="1" dirty="0" smtClean="0"/>
              <a:t>w/s </a:t>
            </a:r>
            <a:r>
              <a:rPr lang="en-US" sz="2400" b="1" dirty="0"/>
              <a:t>right </a:t>
            </a:r>
            <a:endParaRPr lang="en-US" sz="2400" dirty="0"/>
          </a:p>
        </p:txBody>
      </p:sp>
      <p:pic>
        <p:nvPicPr>
          <p:cNvPr id="5" name="Picture 4"/>
          <p:cNvPicPr/>
          <p:nvPr/>
        </p:nvPicPr>
        <p:blipFill rotWithShape="1">
          <a:blip r:embed="rId3"/>
          <a:srcRect l="14447" t="8120" r="14173" b="6272"/>
          <a:stretch/>
        </p:blipFill>
        <p:spPr bwMode="auto">
          <a:xfrm>
            <a:off x="192723" y="3333750"/>
            <a:ext cx="5312728" cy="3328352"/>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6005" t="32868" r="52794" b="47684"/>
          <a:stretch/>
        </p:blipFill>
        <p:spPr bwMode="auto">
          <a:xfrm>
            <a:off x="4267200" y="2581274"/>
            <a:ext cx="7521402" cy="2371726"/>
          </a:xfrm>
          <a:prstGeom prst="rect">
            <a:avLst/>
          </a:prstGeom>
          <a:ln w="31750">
            <a:solidFill>
              <a:srgbClr val="92D050"/>
            </a:solidFill>
          </a:ln>
          <a:extLst>
            <a:ext uri="{53640926-AAD7-44D8-BBD7-CCE9431645EC}">
              <a14:shadowObscured xmlns:a14="http://schemas.microsoft.com/office/drawing/2010/main" xmlns=""/>
            </a:ext>
          </a:extLst>
        </p:spPr>
      </p:pic>
      <p:sp>
        <p:nvSpPr>
          <p:cNvPr id="8" name="Arc 7"/>
          <p:cNvSpPr/>
          <p:nvPr/>
        </p:nvSpPr>
        <p:spPr>
          <a:xfrm rot="4979186">
            <a:off x="2819922" y="2823742"/>
            <a:ext cx="2191642" cy="4263624"/>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rot="10800000">
            <a:off x="99305" y="4095749"/>
            <a:ext cx="2186694" cy="1162049"/>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715700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137102"/>
            <a:ext cx="9070802" cy="819150"/>
          </a:xfrm>
        </p:spPr>
        <p:txBody>
          <a:bodyPr>
            <a:noAutofit/>
          </a:bodyPr>
          <a:lstStyle/>
          <a:p>
            <a:r>
              <a:rPr lang="en-US" b="1" i="1" u="sng" dirty="0" smtClean="0"/>
              <a:t>Research Scenarios and Examples</a:t>
            </a:r>
            <a:br>
              <a:rPr lang="en-US" b="1" i="1" u="sng" dirty="0" smtClean="0"/>
            </a:br>
            <a:r>
              <a:rPr lang="en-US" sz="1500" b="1" i="1" u="sng" dirty="0" smtClean="0"/>
              <a:t/>
            </a:r>
            <a:br>
              <a:rPr lang="en-US" sz="1500" b="1" i="1" u="sng" dirty="0" smtClean="0"/>
            </a:br>
            <a:r>
              <a:rPr lang="en-US" b="1" dirty="0" smtClean="0"/>
              <a:t>Scenario 4,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6" name="Content Placeholder 5"/>
          <p:cNvSpPr>
            <a:spLocks noGrp="1"/>
          </p:cNvSpPr>
          <p:nvPr>
            <p:ph idx="1"/>
          </p:nvPr>
        </p:nvSpPr>
        <p:spPr>
          <a:xfrm>
            <a:off x="138930" y="1485900"/>
            <a:ext cx="9535006" cy="3848100"/>
          </a:xfrm>
        </p:spPr>
        <p:txBody>
          <a:bodyPr>
            <a:noAutofit/>
          </a:bodyPr>
          <a:lstStyle/>
          <a:p>
            <a:pPr marL="512763" lvl="2"/>
            <a:r>
              <a:rPr lang="en-US" sz="2400" b="1" dirty="0" smtClean="0"/>
              <a:t>The only result is the one you want.</a:t>
            </a:r>
            <a:endParaRPr lang="en-US" sz="2400" dirty="0"/>
          </a:p>
          <a:p>
            <a:pPr marL="512763" lvl="2"/>
            <a:r>
              <a:rPr lang="en-US" sz="2400" b="1" dirty="0"/>
              <a:t>OCGA § 9-11-55. Default Judgment. </a:t>
            </a:r>
            <a:endParaRPr lang="en-US" sz="2400" dirty="0"/>
          </a:p>
          <a:p>
            <a:pPr marL="1263650" lvl="3" indent="-342900">
              <a:buFont typeface="Wingdings" panose="05000000000000000000" pitchFamily="2" charset="2"/>
              <a:buChar char="Ø"/>
            </a:pPr>
            <a:r>
              <a:rPr lang="en-US" sz="2400" b="1" dirty="0"/>
              <a:t>“The default may be opened as a matter of right . . . </a:t>
            </a:r>
            <a:r>
              <a:rPr lang="en-US" sz="2400" b="1" i="1" dirty="0"/>
              <a:t>upon the payment of costs.</a:t>
            </a:r>
            <a:r>
              <a:rPr lang="en-US" sz="2400" b="1" dirty="0"/>
              <a:t>”  </a:t>
            </a:r>
            <a:endParaRPr lang="en-US" sz="2400" dirty="0"/>
          </a:p>
        </p:txBody>
      </p:sp>
    </p:spTree>
    <p:extLst>
      <p:ext uri="{BB962C8B-B14F-4D97-AF65-F5344CB8AC3E}">
        <p14:creationId xmlns:p14="http://schemas.microsoft.com/office/powerpoint/2010/main" xmlns="" val="831768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53975"/>
            <a:ext cx="8596668" cy="819150"/>
          </a:xfrm>
        </p:spPr>
        <p:txBody>
          <a:bodyPr>
            <a:normAutofit fontScale="90000"/>
          </a:bodyPr>
          <a:lstStyle/>
          <a:p>
            <a:pPr lvl="0"/>
            <a:r>
              <a:rPr lang="en-US" b="1" dirty="0" smtClean="0"/>
              <a:t>Statutory Law </a:t>
            </a:r>
            <a:r>
              <a:rPr lang="en-US" b="1" dirty="0"/>
              <a:t>– Type 3</a:t>
            </a:r>
            <a:r>
              <a:rPr lang="en-US" b="1" dirty="0" smtClean="0"/>
              <a:t/>
            </a:r>
            <a:br>
              <a:rPr lang="en-US" b="1" dirty="0" smtClean="0"/>
            </a:br>
            <a:r>
              <a:rPr lang="en-US" sz="2900" b="1" i="1" dirty="0"/>
              <a:t>(continued)</a:t>
            </a:r>
            <a:endParaRPr lang="en-US" sz="2900" dirty="0"/>
          </a:p>
        </p:txBody>
      </p:sp>
      <p:sp>
        <p:nvSpPr>
          <p:cNvPr id="3" name="Content Placeholder 2"/>
          <p:cNvSpPr>
            <a:spLocks noGrp="1"/>
          </p:cNvSpPr>
          <p:nvPr>
            <p:ph idx="1"/>
          </p:nvPr>
        </p:nvSpPr>
        <p:spPr>
          <a:xfrm>
            <a:off x="0" y="1098688"/>
            <a:ext cx="10312400" cy="5054600"/>
          </a:xfrm>
        </p:spPr>
        <p:txBody>
          <a:bodyPr>
            <a:noAutofit/>
          </a:bodyPr>
          <a:lstStyle/>
          <a:p>
            <a:pPr marL="457200" lvl="2"/>
            <a:r>
              <a:rPr lang="en-US" sz="2400" b="1" dirty="0"/>
              <a:t>An unannotated version of the official code is available to the public on the Georgia General Assembly’s </a:t>
            </a:r>
            <a:r>
              <a:rPr lang="en-US" sz="2400" b="1" dirty="0" smtClean="0"/>
              <a:t>website</a:t>
            </a:r>
            <a:endParaRPr lang="en-US" sz="2400" dirty="0"/>
          </a:p>
          <a:p>
            <a:pPr marL="228600" lvl="2" indent="0">
              <a:buNone/>
            </a:pPr>
            <a:r>
              <a:rPr lang="en-US" sz="2400" b="1" dirty="0">
                <a:hlinkClick r:id="rId2"/>
              </a:rPr>
              <a:t>	</a:t>
            </a:r>
            <a:r>
              <a:rPr lang="en-US" sz="2400" b="1" u="sng" dirty="0" smtClean="0">
                <a:hlinkClick r:id="rId2"/>
              </a:rPr>
              <a:t>http</a:t>
            </a:r>
            <a:r>
              <a:rPr lang="en-US" sz="2400" b="1" u="sng" dirty="0">
                <a:hlinkClick r:id="rId2"/>
              </a:rPr>
              <a:t>://www.lexisnexis.com/hottopics/gacode/Default.asp</a:t>
            </a:r>
            <a:endParaRPr lang="en-US" sz="2400" dirty="0"/>
          </a:p>
          <a:p>
            <a:pPr marL="1371600" lvl="3"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pic>
        <p:nvPicPr>
          <p:cNvPr id="5" name="Picture 4"/>
          <p:cNvPicPr>
            <a:picLocks noChangeAspect="1"/>
          </p:cNvPicPr>
          <p:nvPr/>
        </p:nvPicPr>
        <p:blipFill rotWithShape="1">
          <a:blip r:embed="rId4"/>
          <a:srcRect t="2814" r="4936"/>
          <a:stretch/>
        </p:blipFill>
        <p:spPr>
          <a:xfrm>
            <a:off x="2064249" y="2634996"/>
            <a:ext cx="6694132" cy="4087121"/>
          </a:xfrm>
          <a:prstGeom prst="rect">
            <a:avLst/>
          </a:prstGeom>
        </p:spPr>
      </p:pic>
    </p:spTree>
    <p:extLst>
      <p:ext uri="{BB962C8B-B14F-4D97-AF65-F5344CB8AC3E}">
        <p14:creationId xmlns:p14="http://schemas.microsoft.com/office/powerpoint/2010/main" xmlns="" val="13346122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398000" cy="3880773"/>
          </a:xfrm>
        </p:spPr>
        <p:txBody>
          <a:bodyPr>
            <a:noAutofit/>
          </a:bodyPr>
          <a:lstStyle/>
          <a:p>
            <a:pPr lvl="1"/>
            <a:r>
              <a:rPr lang="en-US" sz="2400" b="1"/>
              <a:t>A local lawyer who you know well comes to your office and asks you to issue a summons for a case that has not been filed yet.  He explains that he plans to file the Complaint first thing the next morning, but he needs the Summons today so he can make sure the Defendant is served soon after the Complaint is filed.  You trust the lawyer to keep his word, but you do not know whether you are authorized under Georgia law to issue a summons for a case that has not been filed.  What search would you run to find the statute in the Civil Practice Act dealing with the issuance of a summons? </a:t>
            </a:r>
            <a:endParaRPr lang="en-US" sz="2400"/>
          </a:p>
        </p:txBody>
      </p:sp>
    </p:spTree>
    <p:extLst>
      <p:ext uri="{BB962C8B-B14F-4D97-AF65-F5344CB8AC3E}">
        <p14:creationId xmlns:p14="http://schemas.microsoft.com/office/powerpoint/2010/main" xmlns="" val="25234554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1805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12122" y="1739115"/>
            <a:ext cx="9398000" cy="985035"/>
          </a:xfrm>
        </p:spPr>
        <p:txBody>
          <a:bodyPr>
            <a:noAutofit/>
          </a:bodyPr>
          <a:lstStyle/>
          <a:p>
            <a:pPr marL="401638" lvl="2"/>
            <a:r>
              <a:rPr lang="en-US" sz="2400" b="1" dirty="0"/>
              <a:t>Begin by narrowing your search to the Civil Practice Act by checking the box next to Chapter 11 of Title </a:t>
            </a:r>
            <a:r>
              <a:rPr lang="en-US" sz="2400" b="1" dirty="0" smtClean="0"/>
              <a:t>9</a:t>
            </a:r>
            <a:endParaRPr lang="en-US" sz="2400" dirty="0"/>
          </a:p>
        </p:txBody>
      </p:sp>
      <p:pic>
        <p:nvPicPr>
          <p:cNvPr id="6" name="Picture 5"/>
          <p:cNvPicPr/>
          <p:nvPr/>
        </p:nvPicPr>
        <p:blipFill rotWithShape="1">
          <a:blip r:embed="rId3"/>
          <a:srcRect l="14445" t="8559" r="12216" b="5624"/>
          <a:stretch/>
        </p:blipFill>
        <p:spPr bwMode="auto">
          <a:xfrm>
            <a:off x="203200" y="3200400"/>
            <a:ext cx="6578600" cy="3521717"/>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17375" t="55395" r="60131" b="42032"/>
          <a:stretch/>
        </p:blipFill>
        <p:spPr bwMode="auto">
          <a:xfrm>
            <a:off x="4934922" y="4359284"/>
            <a:ext cx="7039846" cy="479415"/>
          </a:xfrm>
          <a:prstGeom prst="rect">
            <a:avLst/>
          </a:prstGeom>
          <a:ln w="31750">
            <a:solidFill>
              <a:srgbClr val="92D050"/>
            </a:solidFill>
          </a:ln>
          <a:extLst>
            <a:ext uri="{53640926-AAD7-44D8-BBD7-CCE9431645EC}">
              <a14:shadowObscured xmlns:a14="http://schemas.microsoft.com/office/drawing/2010/main" xmlns=""/>
            </a:ext>
          </a:extLst>
        </p:spPr>
      </p:pic>
      <p:pic>
        <p:nvPicPr>
          <p:cNvPr id="8" name="Picture 7"/>
          <p:cNvPicPr/>
          <p:nvPr/>
        </p:nvPicPr>
        <p:blipFill rotWithShape="1">
          <a:blip r:embed="rId3"/>
          <a:srcRect l="16362" t="25867" r="65547" b="71236"/>
          <a:stretch/>
        </p:blipFill>
        <p:spPr bwMode="auto">
          <a:xfrm>
            <a:off x="3978102" y="2933701"/>
            <a:ext cx="5908848" cy="592362"/>
          </a:xfrm>
          <a:prstGeom prst="rect">
            <a:avLst/>
          </a:prstGeom>
          <a:ln w="31750">
            <a:solidFill>
              <a:srgbClr val="92D050"/>
            </a:solidFill>
          </a:ln>
          <a:extLst>
            <a:ext uri="{53640926-AAD7-44D8-BBD7-CCE9431645EC}">
              <a14:shadowObscured xmlns:a14="http://schemas.microsoft.com/office/drawing/2010/main" xmlns=""/>
            </a:ext>
          </a:extLst>
        </p:spPr>
      </p:pic>
      <p:sp>
        <p:nvSpPr>
          <p:cNvPr id="9" name="Arc 8"/>
          <p:cNvSpPr/>
          <p:nvPr/>
        </p:nvSpPr>
        <p:spPr>
          <a:xfrm rot="4887811">
            <a:off x="4182771" y="1783156"/>
            <a:ext cx="2185701" cy="6292848"/>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4677488">
            <a:off x="3001996" y="1572537"/>
            <a:ext cx="1455793" cy="4263624"/>
          </a:xfrm>
          <a:prstGeom prst="arc">
            <a:avLst>
              <a:gd name="adj1" fmla="val 16638023"/>
              <a:gd name="adj2" fmla="val 547903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rot="10800000">
            <a:off x="223750" y="3714883"/>
            <a:ext cx="1871749" cy="425683"/>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rot="10800000">
            <a:off x="481578" y="4948924"/>
            <a:ext cx="2242571" cy="365731"/>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644472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312122" y="2272515"/>
            <a:ext cx="9398000" cy="3880773"/>
          </a:xfrm>
        </p:spPr>
        <p:txBody>
          <a:bodyPr>
            <a:noAutofit/>
          </a:bodyPr>
          <a:lstStyle/>
          <a:p>
            <a:pPr marL="401638" lvl="2"/>
            <a:r>
              <a:rPr lang="en-US" sz="2400" b="1" dirty="0" smtClean="0"/>
              <a:t>A </a:t>
            </a:r>
            <a:r>
              <a:rPr lang="en-US" sz="2400" b="1" dirty="0"/>
              <a:t>TOC search for Issue and summons returns no results, and therefore it is necessary to broaden your search beyond the Table of Contents. </a:t>
            </a:r>
            <a:endParaRPr lang="en-US" sz="2400" dirty="0"/>
          </a:p>
        </p:txBody>
      </p:sp>
    </p:spTree>
    <p:extLst>
      <p:ext uri="{BB962C8B-B14F-4D97-AF65-F5344CB8AC3E}">
        <p14:creationId xmlns:p14="http://schemas.microsoft.com/office/powerpoint/2010/main" xmlns="" val="18910664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272515"/>
            <a:ext cx="9841345" cy="4449602"/>
          </a:xfrm>
        </p:spPr>
        <p:txBody>
          <a:bodyPr>
            <a:noAutofit/>
          </a:bodyPr>
          <a:lstStyle/>
          <a:p>
            <a:pPr marL="401638" lvl="2"/>
            <a:r>
              <a:rPr lang="en-US" sz="2400" b="1" dirty="0"/>
              <a:t>Terms and Connectors </a:t>
            </a:r>
            <a:r>
              <a:rPr lang="en-US" sz="2400" b="1" dirty="0">
                <a:sym typeface="Wingdings" panose="05000000000000000000" pitchFamily="2" charset="2"/>
              </a:rPr>
              <a:t></a:t>
            </a:r>
            <a:r>
              <a:rPr lang="en-US" sz="2400" b="1" dirty="0"/>
              <a:t> Select “Full-text of source documents </a:t>
            </a:r>
            <a:r>
              <a:rPr lang="en-US" sz="2400" b="1" dirty="0">
                <a:sym typeface="Wingdings" panose="05000000000000000000" pitchFamily="2" charset="2"/>
              </a:rPr>
              <a:t></a:t>
            </a:r>
            <a:r>
              <a:rPr lang="en-US" sz="2400" b="1" dirty="0"/>
              <a:t> Issue </a:t>
            </a:r>
            <a:r>
              <a:rPr lang="en-US" sz="2400" b="1" dirty="0" smtClean="0"/>
              <a:t>w/s </a:t>
            </a:r>
            <a:r>
              <a:rPr lang="en-US" sz="2400" b="1" dirty="0"/>
              <a:t>summons</a:t>
            </a:r>
            <a:endParaRPr lang="en-US" sz="2400" dirty="0"/>
          </a:p>
          <a:p>
            <a:pPr marL="401638" lvl="2"/>
            <a:endParaRPr lang="en-US" sz="2400" dirty="0"/>
          </a:p>
        </p:txBody>
      </p:sp>
      <p:pic>
        <p:nvPicPr>
          <p:cNvPr id="6"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2198" r="58875" b="50221"/>
          <a:stretch/>
        </p:blipFill>
        <p:spPr bwMode="auto">
          <a:xfrm>
            <a:off x="263946" y="3052974"/>
            <a:ext cx="8575254" cy="3591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1353352" y="4675579"/>
            <a:ext cx="3426466" cy="57529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Arc 7"/>
          <p:cNvSpPr/>
          <p:nvPr/>
        </p:nvSpPr>
        <p:spPr>
          <a:xfrm rot="12277009">
            <a:off x="105844" y="2889315"/>
            <a:ext cx="1282859" cy="1719966"/>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477019" y="4307042"/>
            <a:ext cx="1875409" cy="541585"/>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c 9"/>
          <p:cNvSpPr/>
          <p:nvPr/>
        </p:nvSpPr>
        <p:spPr>
          <a:xfrm rot="4581742">
            <a:off x="3039552" y="915975"/>
            <a:ext cx="5117324" cy="5513624"/>
          </a:xfrm>
          <a:prstGeom prst="arc">
            <a:avLst>
              <a:gd name="adj1" fmla="val 15815971"/>
              <a:gd name="adj2" fmla="val 4059798"/>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4624798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5,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94145" y="2977227"/>
            <a:ext cx="9398000" cy="3880773"/>
          </a:xfrm>
        </p:spPr>
        <p:txBody>
          <a:bodyPr>
            <a:noAutofit/>
          </a:bodyPr>
          <a:lstStyle/>
          <a:p>
            <a:pPr marL="401638" lvl="2"/>
            <a:r>
              <a:rPr lang="en-US" sz="2400" b="1" dirty="0" smtClean="0"/>
              <a:t> </a:t>
            </a:r>
            <a:r>
              <a:rPr lang="en-US" sz="2400" b="1" dirty="0"/>
              <a:t>The only result that comes up is the one you </a:t>
            </a:r>
            <a:r>
              <a:rPr lang="en-US" sz="2400" b="1" dirty="0" smtClean="0"/>
              <a:t>want</a:t>
            </a:r>
          </a:p>
          <a:p>
            <a:pPr marL="401638" lvl="2"/>
            <a:r>
              <a:rPr lang="en-US" sz="2400" b="1" dirty="0"/>
              <a:t>OCGA § 9-11-4. </a:t>
            </a:r>
            <a:r>
              <a:rPr lang="en-US" sz="2400" b="1" dirty="0" smtClean="0"/>
              <a:t>Process</a:t>
            </a:r>
          </a:p>
          <a:p>
            <a:pPr marL="973138" lvl="3" indent="-342900">
              <a:buFont typeface="Wingdings" panose="05000000000000000000" pitchFamily="2" charset="2"/>
              <a:buChar char="Ø"/>
            </a:pPr>
            <a:r>
              <a:rPr lang="en-US" sz="2400" b="1" dirty="0"/>
              <a:t>Subsection (a) provides that the clerk shall issue a summons </a:t>
            </a:r>
            <a:r>
              <a:rPr lang="en-US" sz="2400" b="1" i="1" dirty="0"/>
              <a:t>upon the filing of the complaint</a:t>
            </a:r>
            <a:endParaRPr lang="en-US" sz="1400" dirty="0"/>
          </a:p>
          <a:p>
            <a:pPr marL="973138" lvl="3" indent="-342900">
              <a:buFont typeface="Wingdings" panose="05000000000000000000" pitchFamily="2" charset="2"/>
              <a:buChar char="Ø"/>
            </a:pPr>
            <a:endParaRPr lang="en-US" sz="2200" dirty="0"/>
          </a:p>
          <a:p>
            <a:pPr marL="401638" lvl="2"/>
            <a:endParaRPr lang="en-US" sz="2400" dirty="0"/>
          </a:p>
          <a:p>
            <a:pPr marL="401638" lvl="2"/>
            <a:endParaRPr lang="en-US" sz="2400" dirty="0"/>
          </a:p>
        </p:txBody>
      </p:sp>
    </p:spTree>
    <p:extLst>
      <p:ext uri="{BB962C8B-B14F-4D97-AF65-F5344CB8AC3E}">
        <p14:creationId xmlns:p14="http://schemas.microsoft.com/office/powerpoint/2010/main" xmlns="" val="4588379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03200" y="2605024"/>
            <a:ext cx="9398000" cy="3880773"/>
          </a:xfrm>
        </p:spPr>
        <p:txBody>
          <a:bodyPr>
            <a:noAutofit/>
          </a:bodyPr>
          <a:lstStyle/>
          <a:p>
            <a:pPr lvl="1"/>
            <a:r>
              <a:rPr lang="en-US" sz="2400" b="1" dirty="0"/>
              <a:t>A lawyer comes to your office and explains that he is filing a complaint in a car accident case and tells you that </a:t>
            </a:r>
            <a:r>
              <a:rPr lang="en-US" sz="2400" b="1" dirty="0" smtClean="0"/>
              <a:t>he needs to </a:t>
            </a:r>
            <a:r>
              <a:rPr lang="en-US" sz="2400" b="1" dirty="0"/>
              <a:t>serve an uninsured motorist carrier with a “second, duplicate original” of the complaint.  You explain that if a party wanted </a:t>
            </a:r>
            <a:r>
              <a:rPr lang="en-US" sz="2400" b="1" dirty="0" smtClean="0"/>
              <a:t>an </a:t>
            </a:r>
            <a:r>
              <a:rPr lang="en-US" sz="2400" b="1" dirty="0"/>
              <a:t>additional copy of the complaint you would typically ask that they provide the copy and that your office would stamp it.  He insists that you must issue the second original of the complaint.  You’re not sure what to do.  How do you find the answer?</a:t>
            </a:r>
            <a:endParaRPr lang="en-US" sz="2400" dirty="0"/>
          </a:p>
        </p:txBody>
      </p:sp>
    </p:spTree>
    <p:extLst>
      <p:ext uri="{BB962C8B-B14F-4D97-AF65-F5344CB8AC3E}">
        <p14:creationId xmlns:p14="http://schemas.microsoft.com/office/powerpoint/2010/main" xmlns="" val="22926122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52584" y="2506172"/>
            <a:ext cx="9398000" cy="3880773"/>
          </a:xfrm>
        </p:spPr>
        <p:txBody>
          <a:bodyPr>
            <a:noAutofit/>
          </a:bodyPr>
          <a:lstStyle/>
          <a:p>
            <a:pPr marL="457200" lvl="2"/>
            <a:r>
              <a:rPr lang="en-US" sz="2400" b="1" dirty="0"/>
              <a:t>Terms and Connectors </a:t>
            </a:r>
            <a:r>
              <a:rPr lang="en-US" sz="2400" b="1" dirty="0">
                <a:sym typeface="Wingdings" panose="05000000000000000000" pitchFamily="2" charset="2"/>
              </a:rPr>
              <a:t></a:t>
            </a:r>
            <a:r>
              <a:rPr lang="en-US" sz="2400" b="1" dirty="0"/>
              <a:t> Table of Contents (TOC) only </a:t>
            </a:r>
            <a:r>
              <a:rPr lang="en-US" sz="2400" b="1" dirty="0">
                <a:sym typeface="Wingdings" panose="05000000000000000000" pitchFamily="2" charset="2"/>
              </a:rPr>
              <a:t></a:t>
            </a:r>
            <a:r>
              <a:rPr lang="en-US" sz="2400" b="1" dirty="0"/>
              <a:t> second OR duplicate AND original AND complaint</a:t>
            </a:r>
            <a:endParaRPr lang="en-US" sz="2400" dirty="0"/>
          </a:p>
          <a:p>
            <a:pPr marL="457200" lvl="2"/>
            <a:r>
              <a:rPr lang="en-US" sz="2400" b="1" dirty="0"/>
              <a:t>This search produces no results so </a:t>
            </a:r>
            <a:r>
              <a:rPr lang="en-US" sz="2400" b="1" dirty="0" smtClean="0"/>
              <a:t>you</a:t>
            </a:r>
            <a:r>
              <a:rPr lang="en-US" sz="2400" b="1" baseline="0" dirty="0" smtClean="0"/>
              <a:t> must edit the search and expand it from </a:t>
            </a:r>
            <a:r>
              <a:rPr lang="en-US" sz="2400" b="1" dirty="0" smtClean="0"/>
              <a:t>“Table </a:t>
            </a:r>
            <a:r>
              <a:rPr lang="en-US" sz="2400" b="1" dirty="0"/>
              <a:t>of Contents (TOC) only” to “Full-text of source documents</a:t>
            </a:r>
            <a:r>
              <a:rPr lang="en-US" sz="2400" b="1" dirty="0" smtClean="0"/>
              <a:t>”</a:t>
            </a:r>
            <a:endParaRPr lang="en-US" sz="2400" dirty="0"/>
          </a:p>
        </p:txBody>
      </p:sp>
    </p:spTree>
    <p:extLst>
      <p:ext uri="{BB962C8B-B14F-4D97-AF65-F5344CB8AC3E}">
        <p14:creationId xmlns:p14="http://schemas.microsoft.com/office/powerpoint/2010/main" xmlns="" val="11879515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452584" y="2757055"/>
            <a:ext cx="9398000" cy="3629890"/>
          </a:xfrm>
        </p:spPr>
        <p:txBody>
          <a:bodyPr>
            <a:noAutofit/>
          </a:bodyPr>
          <a:lstStyle/>
          <a:p>
            <a:pPr marL="457200" lvl="2"/>
            <a:r>
              <a:rPr lang="en-US" sz="2400" b="1" dirty="0"/>
              <a:t>This search produces 8 </a:t>
            </a:r>
            <a:r>
              <a:rPr lang="en-US" sz="2400" b="1" dirty="0" smtClean="0"/>
              <a:t>results</a:t>
            </a:r>
          </a:p>
          <a:p>
            <a:pPr marL="457200" lvl="2"/>
            <a:r>
              <a:rPr lang="en-US" sz="2400" b="1" dirty="0" smtClean="0"/>
              <a:t>You recall the lawyer mentioned he needed this to serve an “uninsured” motorist insurance carrier</a:t>
            </a:r>
            <a:endParaRPr lang="en-US" sz="2400" dirty="0" smtClean="0"/>
          </a:p>
          <a:p>
            <a:pPr marL="457200" lvl="2"/>
            <a:r>
              <a:rPr lang="en-US" sz="2400" b="1" dirty="0" smtClean="0"/>
              <a:t>As such, what would happen if you add the term “uninsured” to the FOCUS terms, thereby searching for that term in the 8 results that were returned?</a:t>
            </a:r>
            <a:endParaRPr lang="en-US" sz="2400" dirty="0"/>
          </a:p>
        </p:txBody>
      </p:sp>
    </p:spTree>
    <p:extLst>
      <p:ext uri="{BB962C8B-B14F-4D97-AF65-F5344CB8AC3E}">
        <p14:creationId xmlns:p14="http://schemas.microsoft.com/office/powerpoint/2010/main" xmlns="" val="6509707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448072" y="5644659"/>
            <a:ext cx="9398000" cy="3880773"/>
          </a:xfrm>
        </p:spPr>
        <p:txBody>
          <a:bodyPr>
            <a:noAutofit/>
          </a:bodyPr>
          <a:lstStyle/>
          <a:p>
            <a:pPr marL="401638" lvl="2"/>
            <a:endParaRPr lang="en-US" sz="2400" dirty="0"/>
          </a:p>
        </p:txBody>
      </p:sp>
      <p:pic>
        <p:nvPicPr>
          <p:cNvPr id="8194" name="Picture 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0489" r="2260" b="10816"/>
          <a:stretch/>
        </p:blipFill>
        <p:spPr bwMode="auto">
          <a:xfrm>
            <a:off x="369891" y="1770249"/>
            <a:ext cx="9840412" cy="4951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a:xfrm>
            <a:off x="124689" y="1770249"/>
            <a:ext cx="5486400" cy="1496292"/>
          </a:xfrm>
          <a:prstGeom prst="ellipse">
            <a:avLst/>
          </a:prstGeom>
          <a:solidFill>
            <a:srgbClr val="7030A0">
              <a:alpha val="40000"/>
            </a:srgbClr>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221028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365702"/>
            <a:ext cx="9070802" cy="819150"/>
          </a:xfrm>
        </p:spPr>
        <p:txBody>
          <a:bodyPr>
            <a:noAutofit/>
          </a:bodyPr>
          <a:lstStyle/>
          <a:p>
            <a:r>
              <a:rPr lang="en-US" b="1" i="1" u="sng" dirty="0" smtClean="0"/>
              <a:t>Research Scenarios and Examples - </a:t>
            </a:r>
            <a:r>
              <a:rPr lang="en-US" b="1" i="1" dirty="0" smtClean="0"/>
              <a:t/>
            </a:r>
            <a:br>
              <a:rPr lang="en-US" b="1" i="1" dirty="0" smtClean="0"/>
            </a:br>
            <a:r>
              <a:rPr lang="en-US" b="1" i="1" dirty="0" smtClean="0"/>
              <a:t>		</a:t>
            </a:r>
            <a:r>
              <a:rPr lang="en-US" b="1" i="1" dirty="0" smtClean="0">
                <a:solidFill>
                  <a:srgbClr val="0070C0"/>
                </a:solidFill>
              </a:rPr>
              <a:t>Narrowing Your Search Results:</a:t>
            </a:r>
            <a:r>
              <a:rPr lang="en-US" b="1" i="1" dirty="0" smtClean="0">
                <a:solidFill>
                  <a:srgbClr val="9933FF"/>
                </a:solidFill>
              </a:rPr>
              <a:t/>
            </a:r>
            <a:br>
              <a:rPr lang="en-US" b="1" i="1" dirty="0" smtClean="0">
                <a:solidFill>
                  <a:srgbClr val="9933FF"/>
                </a:solidFill>
              </a:rPr>
            </a:br>
            <a:r>
              <a:rPr lang="en-US" b="1" dirty="0" smtClean="0"/>
              <a:t>Scenario 6, </a:t>
            </a:r>
            <a:r>
              <a:rPr lang="en-US" sz="2600" b="1" i="1" dirty="0"/>
              <a:t>continued</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093211" y="5584460"/>
            <a:ext cx="957757" cy="1137657"/>
          </a:xfrm>
          <a:prstGeom prst="rect">
            <a:avLst/>
          </a:prstGeom>
        </p:spPr>
      </p:pic>
      <p:sp>
        <p:nvSpPr>
          <p:cNvPr id="5" name="Content Placeholder 4"/>
          <p:cNvSpPr>
            <a:spLocks noGrp="1"/>
          </p:cNvSpPr>
          <p:nvPr>
            <p:ph idx="1"/>
          </p:nvPr>
        </p:nvSpPr>
        <p:spPr>
          <a:xfrm>
            <a:off x="-253999" y="2355273"/>
            <a:ext cx="10021453" cy="3629890"/>
          </a:xfrm>
        </p:spPr>
        <p:txBody>
          <a:bodyPr>
            <a:noAutofit/>
          </a:bodyPr>
          <a:lstStyle/>
          <a:p>
            <a:pPr lvl="2"/>
            <a:r>
              <a:rPr lang="en-US" sz="2400" b="1" dirty="0"/>
              <a:t>One result would be produced – OCGA § 33-7-11</a:t>
            </a:r>
            <a:endParaRPr lang="en-US" sz="2400" dirty="0"/>
          </a:p>
          <a:p>
            <a:pPr lvl="2"/>
            <a:r>
              <a:rPr lang="en-US" sz="2400" b="1" dirty="0"/>
              <a:t>Subsection (d) provides that “</a:t>
            </a:r>
            <a:r>
              <a:rPr lang="en-US" sz="2400" b="1" i="1" dirty="0"/>
              <a:t>[</a:t>
            </a:r>
            <a:r>
              <a:rPr lang="en-US" sz="2400" b="1" i="1" dirty="0" err="1"/>
              <a:t>i</a:t>
            </a:r>
            <a:r>
              <a:rPr lang="en-US" sz="2400" b="1" i="1" dirty="0"/>
              <a:t>]n any case arising under this Code section where service upon an insurance company is prescribed, the clerk of the court in which the action is brought shall have such service accomplished by issuing a duplicate original copy for the sheriff or marshal to place his or her return of service in the same form and manner as prescribed by law for a party defendant</a:t>
            </a:r>
            <a:r>
              <a:rPr lang="en-US" sz="2400" b="1" dirty="0"/>
              <a:t>.”</a:t>
            </a:r>
            <a:endParaRPr lang="en-US" sz="2400" dirty="0"/>
          </a:p>
          <a:p>
            <a:pPr marL="457200" lvl="2"/>
            <a:endParaRPr lang="en-US" sz="2400" dirty="0"/>
          </a:p>
        </p:txBody>
      </p:sp>
    </p:spTree>
    <p:extLst>
      <p:ext uri="{BB962C8B-B14F-4D97-AF65-F5344CB8AC3E}">
        <p14:creationId xmlns:p14="http://schemas.microsoft.com/office/powerpoint/2010/main" xmlns="" val="2313895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1008</TotalTime>
  <Words>4041</Words>
  <Application>Microsoft Office PowerPoint</Application>
  <PresentationFormat>Custom</PresentationFormat>
  <Paragraphs>289</Paragraphs>
  <Slides>99</Slides>
  <Notes>0</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Facet</vt:lpstr>
      <vt:lpstr>LEGAL RESEARCH FOR GEORGIA SUPERIOR COURT CLERKS</vt:lpstr>
      <vt:lpstr>Introduction to Legal Research in Georgia</vt:lpstr>
      <vt:lpstr>Administrative Law – Type 1</vt:lpstr>
      <vt:lpstr>Administrative Law – Type 1 (continued)</vt:lpstr>
      <vt:lpstr>Administrative Law – Type 1 (continued)</vt:lpstr>
      <vt:lpstr>Case Law – Type 2</vt:lpstr>
      <vt:lpstr>Case Law – Type 2 (continued)</vt:lpstr>
      <vt:lpstr>Statutory Law – Type 3</vt:lpstr>
      <vt:lpstr>Statutory Law – Type 3 (continued)</vt:lpstr>
      <vt:lpstr>The Official Code of Georgia Annotated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The Official Code of Georgia Annotated (continued) </vt:lpstr>
      <vt:lpstr>FYI!</vt:lpstr>
      <vt:lpstr>The Official Code of Georgia Annotated (continued) </vt:lpstr>
      <vt:lpstr>The Official Code of Georgia Annotated (continued) </vt:lpstr>
      <vt:lpstr>The Official Code of Georgia Annotated (continued) </vt:lpstr>
      <vt:lpstr>Research Scenarios and Examples  Scenario 1</vt:lpstr>
      <vt:lpstr>Research Scenarios and Examples  Scenario 1, continued</vt:lpstr>
      <vt:lpstr>Research Scenarios and Examples  Scenario 1, continued</vt:lpstr>
      <vt:lpstr>Research Scenarios and Examples  Scenario 2</vt:lpstr>
      <vt:lpstr>Research Scenarios and Examples  Scenario 2, continued</vt:lpstr>
      <vt:lpstr>Research Scenarios and Examples  Scenario 2, continued</vt:lpstr>
      <vt:lpstr>Research Scenarios and Examples  Scenario 3</vt:lpstr>
      <vt:lpstr>Research Scenarios and Examples  Scenario 3, continued</vt:lpstr>
      <vt:lpstr>Research Scenarios and Examples  Scenario 3, continued</vt:lpstr>
      <vt:lpstr>Research Scenarios and Examples  Scenario 4</vt:lpstr>
      <vt:lpstr>Research Scenarios and Examples  Scenario 4, continued</vt:lpstr>
      <vt:lpstr>Research Scenarios and Examples  Scenario 4, continued</vt:lpstr>
      <vt:lpstr>Research Scenarios and Examples  Scenario 4, continued</vt:lpstr>
      <vt:lpstr>Research Scenarios and Examples -     Searching with Table of Contents : Scenario 5</vt:lpstr>
      <vt:lpstr>Research Scenarios and Examples -     Searching with Table of Contents : Scenario 5, continued</vt:lpstr>
      <vt:lpstr>Research Scenarios and Examples -     Searching with Table of Contents : Scenario 5, continued</vt:lpstr>
      <vt:lpstr>Research Scenarios and Examples -     Searching with Table of Contents : Scenario 5, continued</vt:lpstr>
      <vt:lpstr>Research Scenarios and Examples -    Searching with Table of Contents: Scenario 6</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Research Scenarios and Examples -     Searching with Table of Contents : Scenario 6, continued</vt:lpstr>
      <vt:lpstr>The Official Code of Georgia (Unannotated)</vt:lpstr>
      <vt:lpstr>The Official Code of Georgia (Unannotated), continued</vt:lpstr>
      <vt:lpstr>The Official Code of Georgia (Unannotated), continued</vt:lpstr>
      <vt:lpstr>Table of Contents</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The Official Code of Georgia (Unannotated), continued</vt:lpstr>
      <vt:lpstr>Research Scenarios and Examples  Scenario 1</vt:lpstr>
      <vt:lpstr>Research Scenarios and Examples  Scenario 1, continued</vt:lpstr>
      <vt:lpstr>Research Scenarios and Examples  Scenario 1, continued</vt:lpstr>
      <vt:lpstr>Research Scenarios and Examples  Scenario 1, continued</vt:lpstr>
      <vt:lpstr>Research Scenarios and Examples  Scenario 2</vt:lpstr>
      <vt:lpstr>Research Scenarios and Examples  Scenario 2, continued</vt:lpstr>
      <vt:lpstr>Research Scenarios and Examples  Scenario 2, continued</vt:lpstr>
      <vt:lpstr>Research Scenarios and Examples  Scenario 2, continued</vt:lpstr>
      <vt:lpstr>Research Scenarios and Examples  Scenario 2, continued</vt:lpstr>
      <vt:lpstr>Research Scenarios and Examples  Scenario 3</vt:lpstr>
      <vt:lpstr>Research Scenarios and Examples  Scenario 3, continued</vt:lpstr>
      <vt:lpstr>Research Scenarios and Examples  Scenario 3, continued</vt:lpstr>
      <vt:lpstr>Research Scenarios and Examples  Scenario 3, continued</vt:lpstr>
      <vt:lpstr>Research Scenarios and Examples  Scenario 4</vt:lpstr>
      <vt:lpstr>Research Scenarios and Examples  Scenario 4, continued</vt:lpstr>
      <vt:lpstr>Research Scenarios and Examples  Scenario 4, continued</vt:lpstr>
      <vt:lpstr>Research Scenarios and Examples  Scenario 4, continued</vt:lpstr>
      <vt:lpstr>Research Scenarios and Examples  Scenario 4, continued</vt:lpstr>
      <vt:lpstr>Research Scenarios and Examples -    Narrowing Your Search Results: Scenario 5</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5, continued</vt:lpstr>
      <vt:lpstr>Research Scenarios and Examples -    Narrowing Your Search Results: Scenario 6</vt:lpstr>
      <vt:lpstr>Research Scenarios and Examples -    Narrowing Your Search Results: Scenario 6, continued</vt:lpstr>
      <vt:lpstr>Research Scenarios and Examples -    Narrowing Your Search Results: Scenario 6, continued</vt:lpstr>
      <vt:lpstr>Research Scenarios and Examples -    Narrowing Your Search Results: Scenario 6, continued</vt:lpstr>
      <vt:lpstr>Research Scenarios and Examples -    Narrowing Your Search Results: Scenario 6, continued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SUPERIOR COURT CLERK’S CONFERENCE</dc:title>
  <dc:creator>Kimberly D. Jackson</dc:creator>
  <cp:lastModifiedBy>u0115898</cp:lastModifiedBy>
  <cp:revision>152</cp:revision>
  <cp:lastPrinted>2014-08-12T21:25:57Z</cp:lastPrinted>
  <dcterms:created xsi:type="dcterms:W3CDTF">2014-08-11T23:39:17Z</dcterms:created>
  <dcterms:modified xsi:type="dcterms:W3CDTF">2015-04-08T18:56:47Z</dcterms:modified>
</cp:coreProperties>
</file>